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/>
    <p:restoredTop sz="94680"/>
  </p:normalViewPr>
  <p:slideViewPr>
    <p:cSldViewPr snapToGrid="0" snapToObjects="1">
      <p:cViewPr varScale="1">
        <p:scale>
          <a:sx n="119" d="100"/>
          <a:sy n="119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973AF-113A-CC4F-89E4-903ED8C0E132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392E0-BE8B-F840-8803-3347160EC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0E31-78D2-F44E-BCB1-D3FD0D4FE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A428B-6AC2-7645-B11F-DFAD078AF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5BC1-579A-024A-82D0-1BEBE754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56BA-DE97-B343-9427-E76CDC2BEC62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1A075-2F1A-7745-9918-79218EE2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56631-8C3B-AA4F-95FC-B175B3AA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331E-11C9-3746-A924-112DB905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3C70F-CC91-6342-8070-5EB9C65FF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ABB8-0551-8942-A0F5-5F7E9736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1470-A91D-9043-A535-F3B4C26166B4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11E0-C636-0441-B59D-367CDCC9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A0CD8-18CC-A54B-88C3-E6ED0EAA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3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1DF31-17F0-EC44-BEE6-5B092F6BA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6C836-9990-1C41-B76F-7066DE753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46CDA-419D-304B-AE23-E4FC3ED0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180-028F-1742-9A90-3B1A8C6E6143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152EF-BBD3-1948-BBA4-C5A823D0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5F94-1D14-5643-B063-D02D7144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1A49-EE86-E845-A295-5EB1CAEB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E370-A130-B54C-93A2-A6495BE97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86A7-03E1-2447-961A-2EB96ECE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F8D71-070D-3643-A5EA-110DBC09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3D0B4-46E1-FB4D-A22F-D0109285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9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9CA-88FD-884F-A155-ECC0C0F6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40613-01C2-7B46-8EE2-74B72ED01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F8D74-8A09-F84B-9D47-873C7F71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A65A-DCD9-2345-A2A6-9D69E4FFBDF6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4B63F-B934-3F45-A539-85E4A875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DFBD-6AC7-2B44-8C67-0316AF2A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4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ACDD-49D1-824F-88C2-8C0529C1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8CFC-AAB5-5F44-A0E9-75B6E4A3C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9FA72-06D7-7F4D-B4F8-386BE0B99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9B13E-9F1F-1D43-8BAC-4C124D0A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8256-1907-A34D-93A1-A176BCBE8F02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643C8-6B2A-5C4A-A2ED-C46EAD31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671C9-5848-4B49-98F7-F7F8B3AA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33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8CC1-7A52-474F-9209-C161729E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49CD8-798E-224B-836D-EF3AC5698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67596-E604-A74E-A53C-D835016CA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E0243-29E0-9D4A-9DA1-6B162B06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91A56-2849-9E43-9C16-37AD2071E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C9CE16-FB03-AB45-9148-420C2B43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B008B-4F21-D54B-AE39-03B8B60EF80E}" type="datetime1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EB940-D573-D145-880A-8B097DA8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EC567-80BD-F84E-8369-550D29F0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9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E2E9-107B-1B42-8E9C-D380988F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2340E-08A4-C046-BA07-04FD6D54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2E7F-E89D-8742-B345-A4CA51811DC9}" type="datetime1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15D47-D790-6246-AB65-A11757C4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11BAC-72F8-C946-BE50-44EFAD82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562A0-7CE6-5D4B-BA81-3657DC12B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D9BA7-B4D5-A849-A654-F1A6319D795A}" type="datetime1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3220E-E8F2-954B-B2EA-2AFCBB9F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7D7C-DA24-654A-A31D-29700969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A929-9956-934E-9FE1-F3DD1B18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04D8-C568-1443-8E39-D3E6F9DED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F711D-BE82-0340-8806-EBEB81001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CA76E-BF7A-CC46-BFAD-C47E30D6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9E30-64D2-004B-8B4E-55BF5EF507F5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0C4CF-E412-D14A-87DB-57B09165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4156B-B52F-F340-8600-828BFBC0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D6D2-8806-AB4F-AD2D-5148C0F5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DEE80-7C19-DD4E-A5F9-D2FB4C9C1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E9249-1515-2C42-BE1F-A7B61A53E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7EA74-EB5A-8448-A2C1-9958030D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7004-3EF6-584F-9E5D-4EE6FB9C47D9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2B268-C63A-3A4C-849A-7BF8CC02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507BC-0C03-8A42-B521-356D7267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4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23FA7-3C59-3048-800E-456AD788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AD88-EDA8-D04A-8A26-96CDCE93E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8739D-024E-D346-A420-1F2098F75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020A8-C991-BC44-AD26-9D29F6FF76E9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00468-3DA1-B047-9C45-20C637F39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9B131-9882-4C4D-BCB9-CF2F665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24543-7D3F-0649-BF91-D8C696DD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4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tiff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5.png"/><Relationship Id="rId7" Type="http://schemas.openxmlformats.org/officeDocument/2006/relationships/image" Target="../media/image8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0.png"/><Relationship Id="rId7" Type="http://schemas.openxmlformats.org/officeDocument/2006/relationships/image" Target="../media/image8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0.png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.tiff"/><Relationship Id="rId7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tiff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tiff"/><Relationship Id="rId7" Type="http://schemas.openxmlformats.org/officeDocument/2006/relationships/image" Target="../media/image24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DF6F-6053-F24F-B4F6-D46C897F5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23: Support Vector Machine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E1F1D-11C1-0F4E-B357-2A832EE24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AFA1F-5ED2-BB4E-8045-19C6C65E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FF21-898D-6643-9E96-D12CC7FF8BBF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1F162-4AEB-1D45-8C92-74239E36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84C78-D04F-2E47-AD81-F58D2D4C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D1526-12A1-2745-8322-33E86857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76239-2B0D-E44B-B473-37CAC45B1CC0}"/>
              </a:ext>
            </a:extLst>
          </p:cNvPr>
          <p:cNvSpPr txBox="1"/>
          <p:nvPr/>
        </p:nvSpPr>
        <p:spPr>
          <a:xfrm>
            <a:off x="6467302" y="5827222"/>
            <a:ext cx="5247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Slides inspired by Learning From Data (</a:t>
            </a:r>
            <a:r>
              <a:rPr lang="en-US" sz="1400" dirty="0" err="1">
                <a:solidFill>
                  <a:schemeClr val="accent3"/>
                </a:solidFill>
              </a:rPr>
              <a:t>CalTech</a:t>
            </a:r>
            <a:r>
              <a:rPr lang="en-US" sz="1400" dirty="0">
                <a:solidFill>
                  <a:schemeClr val="accent3"/>
                </a:solidFill>
              </a:rPr>
              <a:t>), </a:t>
            </a:r>
            <a:r>
              <a:rPr lang="en-US" sz="1400" dirty="0" err="1">
                <a:solidFill>
                  <a:schemeClr val="accent3"/>
                </a:solidFill>
              </a:rPr>
              <a:t>Yaser</a:t>
            </a:r>
            <a:r>
              <a:rPr lang="en-US" sz="1400" dirty="0">
                <a:solidFill>
                  <a:schemeClr val="accent3"/>
                </a:solidFill>
              </a:rPr>
              <a:t> S. Abu-Mostafa</a:t>
            </a:r>
          </a:p>
        </p:txBody>
      </p:sp>
    </p:spTree>
    <p:extLst>
      <p:ext uri="{BB962C8B-B14F-4D97-AF65-F5344CB8AC3E}">
        <p14:creationId xmlns:p14="http://schemas.microsoft.com/office/powerpoint/2010/main" val="92628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91C02D-655E-F149-B80F-53BC7F2FFF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99751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Even less knowledge about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𝑍</m:t>
                    </m:r>
                  </m:oMath>
                </a14:m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91C02D-655E-F149-B80F-53BC7F2FF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997510"/>
              </a:xfrm>
              <a:blipFill>
                <a:blip r:embed="rId2"/>
                <a:stretch>
                  <a:fillRect l="-1689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B0333-9D72-1544-B1A7-F4E2ED9EE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980E-D6A5-7F4A-A0B5-880746EA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2D87-76B7-454F-B91F-5723DA99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1458B-F6AC-8D46-8D6C-2DEF15EA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A08B07-8A02-734F-9E28-645B898A4934}"/>
                  </a:ext>
                </a:extLst>
              </p:cNvPr>
              <p:cNvSpPr txBox="1"/>
              <p:nvPr/>
            </p:nvSpPr>
            <p:spPr>
              <a:xfrm>
                <a:off x="838200" y="1392602"/>
                <a:ext cx="5315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to exist. Don’t need to know what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A08B07-8A02-734F-9E28-645B898A4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2602"/>
                <a:ext cx="5315558" cy="369332"/>
              </a:xfrm>
              <a:prstGeom prst="rect">
                <a:avLst/>
              </a:prstGeom>
              <a:blipFill>
                <a:blip r:embed="rId4"/>
                <a:stretch>
                  <a:fillRect l="-952" t="-6667" r="-47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B0811D-E178-D34F-8107-766F11244A4B}"/>
              </a:ext>
            </a:extLst>
          </p:cNvPr>
          <p:cNvSpPr txBox="1"/>
          <p:nvPr/>
        </p:nvSpPr>
        <p:spPr>
          <a:xfrm>
            <a:off x="838200" y="1873623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 basis function (</a:t>
            </a:r>
            <a:r>
              <a:rPr lang="en-US" b="1" dirty="0"/>
              <a:t>RBF</a:t>
            </a:r>
            <a:r>
              <a:rPr lang="en-US" dirty="0"/>
              <a:t>) kernel: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379CE-E392-184B-8DC8-56D0906CF00B}"/>
                  </a:ext>
                </a:extLst>
              </p:cNvPr>
              <p:cNvSpPr/>
              <p:nvPr/>
            </p:nvSpPr>
            <p:spPr>
              <a:xfrm>
                <a:off x="1283994" y="2428546"/>
                <a:ext cx="3126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9379CE-E392-184B-8DC8-56D0906CF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94" y="2428546"/>
                <a:ext cx="312694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CFA7E-05BB-3444-8CA6-133E1E3B69CA}"/>
              </a:ext>
            </a:extLst>
          </p:cNvPr>
          <p:cNvCxnSpPr>
            <a:stCxn id="10" idx="3"/>
          </p:cNvCxnSpPr>
          <p:nvPr/>
        </p:nvCxnSpPr>
        <p:spPr>
          <a:xfrm>
            <a:off x="4410940" y="2613212"/>
            <a:ext cx="645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1C61E-EEA1-644E-B3B3-334BCA07244E}"/>
              </a:ext>
            </a:extLst>
          </p:cNvPr>
          <p:cNvSpPr txBox="1"/>
          <p:nvPr/>
        </p:nvSpPr>
        <p:spPr>
          <a:xfrm>
            <a:off x="5199530" y="2428546"/>
            <a:ext cx="3409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this an inner product in </a:t>
            </a:r>
            <a:r>
              <a:rPr lang="en-US" sz="1600" i="1" dirty="0"/>
              <a:t>some</a:t>
            </a:r>
            <a:r>
              <a:rPr lang="en-US" sz="1600" dirty="0"/>
              <a:t> space?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26C9F-C1E7-5147-95D0-970705C472F4}"/>
                  </a:ext>
                </a:extLst>
              </p:cNvPr>
              <p:cNvSpPr txBox="1"/>
              <p:nvPr/>
            </p:nvSpPr>
            <p:spPr>
              <a:xfrm>
                <a:off x="1283994" y="2987172"/>
                <a:ext cx="3312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 easier 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26C9F-C1E7-5147-95D0-970705C4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994" y="2987172"/>
                <a:ext cx="3312895" cy="369332"/>
              </a:xfrm>
              <a:prstGeom prst="rect">
                <a:avLst/>
              </a:prstGeom>
              <a:blipFill>
                <a:blip r:embed="rId6"/>
                <a:stretch>
                  <a:fillRect l="-1527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BA79FBB-94E2-5D41-AE5D-3A8BF76E68C9}"/>
                  </a:ext>
                </a:extLst>
              </p:cNvPr>
              <p:cNvSpPr/>
              <p:nvPr/>
            </p:nvSpPr>
            <p:spPr>
              <a:xfrm>
                <a:off x="3009564" y="3373546"/>
                <a:ext cx="2947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BA79FBB-94E2-5D41-AE5D-3A8BF76E6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64" y="3373546"/>
                <a:ext cx="294708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E9B2E5-3821-A64E-A79E-6764D7B27495}"/>
                  </a:ext>
                </a:extLst>
              </p:cNvPr>
              <p:cNvSpPr/>
              <p:nvPr/>
            </p:nvSpPr>
            <p:spPr>
              <a:xfrm>
                <a:off x="3843278" y="3889170"/>
                <a:ext cx="34946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E9B2E5-3821-A64E-A79E-6764D7B27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278" y="3889170"/>
                <a:ext cx="349461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FAA920E-C86C-E14D-9940-CA79CF6D9D65}"/>
              </a:ext>
            </a:extLst>
          </p:cNvPr>
          <p:cNvSpPr/>
          <p:nvPr/>
        </p:nvSpPr>
        <p:spPr>
          <a:xfrm>
            <a:off x="6212304" y="3813859"/>
            <a:ext cx="1022214" cy="5199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9F44DC-43B8-3344-85D2-BCED5F0E69E3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7234518" y="3229652"/>
            <a:ext cx="636493" cy="8441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1C6009-F0E4-2B45-B7AA-F2B26DC311D6}"/>
              </a:ext>
            </a:extLst>
          </p:cNvPr>
          <p:cNvSpPr txBox="1"/>
          <p:nvPr/>
        </p:nvSpPr>
        <p:spPr>
          <a:xfrm>
            <a:off x="7871011" y="3091152"/>
            <a:ext cx="1263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Tayler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026741-06EE-3445-8914-057D5607F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571" y="3438330"/>
            <a:ext cx="2859742" cy="426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60C8B5-7209-CA45-ABEB-86BEAC6C3F08}"/>
                  </a:ext>
                </a:extLst>
              </p:cNvPr>
              <p:cNvSpPr/>
              <p:nvPr/>
            </p:nvSpPr>
            <p:spPr>
              <a:xfrm>
                <a:off x="3843278" y="4396284"/>
                <a:ext cx="3757503" cy="855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60C8B5-7209-CA45-ABEB-86BEAC6C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278" y="4396284"/>
                <a:ext cx="3757503" cy="855555"/>
              </a:xfrm>
              <a:prstGeom prst="rect">
                <a:avLst/>
              </a:prstGeom>
              <a:blipFill>
                <a:blip r:embed="rId10"/>
                <a:stretch>
                  <a:fillRect t="-97101" b="-1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4D719C-73DC-9A45-A292-2557237CF4DA}"/>
                  </a:ext>
                </a:extLst>
              </p:cNvPr>
              <p:cNvSpPr/>
              <p:nvPr/>
            </p:nvSpPr>
            <p:spPr>
              <a:xfrm>
                <a:off x="3875729" y="5314311"/>
                <a:ext cx="6394571" cy="670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(1+2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4D719C-73DC-9A45-A292-2557237CF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29" y="5314311"/>
                <a:ext cx="6394571" cy="6708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3423B123-F20F-FB42-8C48-E054C7FABC6B}"/>
              </a:ext>
            </a:extLst>
          </p:cNvPr>
          <p:cNvSpPr/>
          <p:nvPr/>
        </p:nvSpPr>
        <p:spPr>
          <a:xfrm>
            <a:off x="3547442" y="5389621"/>
            <a:ext cx="295836" cy="670825"/>
          </a:xfrm>
          <a:prstGeom prst="leftBrace">
            <a:avLst>
              <a:gd name="adj1" fmla="val 4469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A0EE86-65A6-8740-85E1-31192E1E040C}"/>
                  </a:ext>
                </a:extLst>
              </p:cNvPr>
              <p:cNvSpPr txBox="1"/>
              <p:nvPr/>
            </p:nvSpPr>
            <p:spPr>
              <a:xfrm>
                <a:off x="688341" y="5314311"/>
                <a:ext cx="27067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an inner product within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space of </a:t>
                </a:r>
                <a:r>
                  <a:rPr lang="en-US" b="1" dirty="0"/>
                  <a:t>infinite dimensions!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A0EE86-65A6-8740-85E1-31192E1E0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1" y="5314311"/>
                <a:ext cx="2706701" cy="923330"/>
              </a:xfrm>
              <a:prstGeom prst="rect">
                <a:avLst/>
              </a:prstGeom>
              <a:blipFill>
                <a:blip r:embed="rId12"/>
                <a:stretch>
                  <a:fillRect l="-1402" t="-1351" r="-280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 animBg="1"/>
      <p:bldP spid="20" grpId="0"/>
      <p:bldP spid="24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C9A4-D025-0E46-B616-FF86BB64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Kernel formulation of SVM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A5F52-B105-D04A-9F8F-F8D48FCF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5C7BD-F68B-5D4B-993D-5BB0C0E6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2E0E-3EDD-0A47-92F2-17F33803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9E27F-A84F-8D4C-B5ED-2AAC1FA5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DC22A-2C8C-A244-A2F6-BA6420944999}"/>
              </a:ext>
            </a:extLst>
          </p:cNvPr>
          <p:cNvSpPr txBox="1"/>
          <p:nvPr/>
        </p:nvSpPr>
        <p:spPr>
          <a:xfrm>
            <a:off x="965357" y="1249165"/>
            <a:ext cx="248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 programming: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26C317-617C-B747-8CB2-BE4DEECA4F45}"/>
                  </a:ext>
                </a:extLst>
              </p:cNvPr>
              <p:cNvSpPr txBox="1"/>
              <p:nvPr/>
            </p:nvSpPr>
            <p:spPr>
              <a:xfrm>
                <a:off x="1721404" y="1879014"/>
                <a:ext cx="210365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26C317-617C-B747-8CB2-BE4DEECA4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04" y="1879014"/>
                <a:ext cx="2103653" cy="526298"/>
              </a:xfrm>
              <a:prstGeom prst="rect">
                <a:avLst/>
              </a:prstGeom>
              <a:blipFill>
                <a:blip r:embed="rId3"/>
                <a:stretch>
                  <a:fillRect l="-1205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E3BB2B-480C-5D4E-AE7E-779818B5F860}"/>
              </a:ext>
            </a:extLst>
          </p:cNvPr>
          <p:cNvSpPr txBox="1"/>
          <p:nvPr/>
        </p:nvSpPr>
        <p:spPr>
          <a:xfrm>
            <a:off x="3832744" y="1965122"/>
            <a:ext cx="11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EAC9AA-3129-C046-906A-FD45B99B9A4D}"/>
                  </a:ext>
                </a:extLst>
              </p:cNvPr>
              <p:cNvSpPr txBox="1"/>
              <p:nvPr/>
            </p:nvSpPr>
            <p:spPr>
              <a:xfrm>
                <a:off x="5204984" y="2011288"/>
                <a:ext cx="156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EAC9AA-3129-C046-906A-FD45B99B9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984" y="2011288"/>
                <a:ext cx="1561133" cy="276999"/>
              </a:xfrm>
              <a:prstGeom prst="rect">
                <a:avLst/>
              </a:prstGeom>
              <a:blipFill>
                <a:blip r:embed="rId4"/>
                <a:stretch>
                  <a:fillRect l="-3226" r="-241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ADEFD44-B383-BD4A-946D-21D88A0FE4B9}"/>
                  </a:ext>
                </a:extLst>
              </p:cNvPr>
              <p:cNvSpPr/>
              <p:nvPr/>
            </p:nvSpPr>
            <p:spPr>
              <a:xfrm>
                <a:off x="1548978" y="2994290"/>
                <a:ext cx="8218532" cy="1275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ADEFD44-B383-BD4A-946D-21D88A0FE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78" y="2994290"/>
                <a:ext cx="8218532" cy="1275542"/>
              </a:xfrm>
              <a:prstGeom prst="rect">
                <a:avLst/>
              </a:prstGeom>
              <a:blipFill>
                <a:blip r:embed="rId5"/>
                <a:stretch>
                  <a:fillRect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51E46AF-868B-CA41-BF90-947CF24FBAF3}"/>
              </a:ext>
            </a:extLst>
          </p:cNvPr>
          <p:cNvSpPr/>
          <p:nvPr/>
        </p:nvSpPr>
        <p:spPr>
          <a:xfrm>
            <a:off x="3064063" y="2994290"/>
            <a:ext cx="1034673" cy="127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A4A0A1-50A8-9A42-B736-17A143B731A8}"/>
              </a:ext>
            </a:extLst>
          </p:cNvPr>
          <p:cNvSpPr/>
          <p:nvPr/>
        </p:nvSpPr>
        <p:spPr>
          <a:xfrm>
            <a:off x="5258774" y="3017344"/>
            <a:ext cx="1034673" cy="127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BD81EE-02CC-984E-95A5-369CDD4B9A1A}"/>
              </a:ext>
            </a:extLst>
          </p:cNvPr>
          <p:cNvSpPr/>
          <p:nvPr/>
        </p:nvSpPr>
        <p:spPr>
          <a:xfrm>
            <a:off x="8123631" y="2971236"/>
            <a:ext cx="1034673" cy="1275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DC9756-C72E-764A-B92F-E13E5C63D0D7}"/>
                  </a:ext>
                </a:extLst>
              </p:cNvPr>
              <p:cNvSpPr/>
              <p:nvPr/>
            </p:nvSpPr>
            <p:spPr>
              <a:xfrm>
                <a:off x="2939069" y="2996403"/>
                <a:ext cx="1514197" cy="1280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DC9756-C72E-764A-B92F-E13E5C63D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069" y="2996403"/>
                <a:ext cx="1514197" cy="1280415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4D37C9A-5790-844E-8B4A-1B0B94D81F5A}"/>
                  </a:ext>
                </a:extLst>
              </p:cNvPr>
              <p:cNvSpPr/>
              <p:nvPr/>
            </p:nvSpPr>
            <p:spPr>
              <a:xfrm>
                <a:off x="5119814" y="2989417"/>
                <a:ext cx="1514197" cy="1280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4D37C9A-5790-844E-8B4A-1B0B94D8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814" y="2989417"/>
                <a:ext cx="1514197" cy="1280415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D32008-5152-5D41-AC1C-2D78D677DBD6}"/>
                  </a:ext>
                </a:extLst>
              </p:cNvPr>
              <p:cNvSpPr/>
              <p:nvPr/>
            </p:nvSpPr>
            <p:spPr>
              <a:xfrm>
                <a:off x="7981587" y="2987304"/>
                <a:ext cx="1514197" cy="1280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D32008-5152-5D41-AC1C-2D78D677D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587" y="2987304"/>
                <a:ext cx="1514197" cy="1280415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5558573-B994-354C-BE2A-D46BDF665A42}"/>
              </a:ext>
            </a:extLst>
          </p:cNvPr>
          <p:cNvSpPr txBox="1"/>
          <p:nvPr/>
        </p:nvSpPr>
        <p:spPr>
          <a:xfrm>
            <a:off x="1548978" y="4784220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else is the same!</a:t>
            </a:r>
          </a:p>
        </p:txBody>
      </p:sp>
    </p:spTree>
    <p:extLst>
      <p:ext uri="{BB962C8B-B14F-4D97-AF65-F5344CB8AC3E}">
        <p14:creationId xmlns:p14="http://schemas.microsoft.com/office/powerpoint/2010/main" val="23995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4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27F8-1090-7C4B-89B1-BA248067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A301-AEF7-ED44-9D25-082A6AC1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0D7CC-8017-9345-9DCC-3B988692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B5000B-9413-5E46-9128-C35762EE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Kernel formulation of SVM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AD48A-AFBB-874E-8A34-D0A8C6FC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FC864-3414-A44A-B8F2-99C38E2CB327}"/>
              </a:ext>
            </a:extLst>
          </p:cNvPr>
          <p:cNvSpPr txBox="1"/>
          <p:nvPr/>
        </p:nvSpPr>
        <p:spPr>
          <a:xfrm>
            <a:off x="838200" y="2437589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8D1C22-656D-8B4F-88E3-729F860A552B}"/>
                  </a:ext>
                </a:extLst>
              </p:cNvPr>
              <p:cNvSpPr/>
              <p:nvPr/>
            </p:nvSpPr>
            <p:spPr>
              <a:xfrm>
                <a:off x="2891519" y="2437589"/>
                <a:ext cx="14919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8D1C22-656D-8B4F-88E3-729F860A5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519" y="2437589"/>
                <a:ext cx="14919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4FDF589-56F3-E843-9CA2-9492A50BBF47}"/>
              </a:ext>
            </a:extLst>
          </p:cNvPr>
          <p:cNvSpPr txBox="1"/>
          <p:nvPr/>
        </p:nvSpPr>
        <p:spPr>
          <a:xfrm>
            <a:off x="838200" y="1581388"/>
            <a:ext cx="18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from QP: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BE62CE-006A-EF41-8B7A-F56D777EE028}"/>
                  </a:ext>
                </a:extLst>
              </p:cNvPr>
              <p:cNvSpPr/>
              <p:nvPr/>
            </p:nvSpPr>
            <p:spPr>
              <a:xfrm>
                <a:off x="2694286" y="1433831"/>
                <a:ext cx="2433871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BE62CE-006A-EF41-8B7A-F56D777EE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86" y="1433831"/>
                <a:ext cx="2433871" cy="789127"/>
              </a:xfrm>
              <a:prstGeom prst="rect">
                <a:avLst/>
              </a:prstGeom>
              <a:blipFill>
                <a:blip r:embed="rId4"/>
                <a:stretch>
                  <a:fillRect l="-4145"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7F6068-D97D-4F49-9B2C-431E42D4A44B}"/>
              </a:ext>
            </a:extLst>
          </p:cNvPr>
          <p:cNvCxnSpPr>
            <a:stCxn id="10" idx="3"/>
          </p:cNvCxnSpPr>
          <p:nvPr/>
        </p:nvCxnSpPr>
        <p:spPr>
          <a:xfrm>
            <a:off x="4383466" y="2622255"/>
            <a:ext cx="471998" cy="2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AE8705-EE4B-CA49-A67A-5EFCB5D16BB4}"/>
                  </a:ext>
                </a:extLst>
              </p:cNvPr>
              <p:cNvSpPr txBox="1"/>
              <p:nvPr/>
            </p:nvSpPr>
            <p:spPr>
              <a:xfrm>
                <a:off x="4944838" y="2275749"/>
                <a:ext cx="3273204" cy="789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AE8705-EE4B-CA49-A67A-5EFCB5D16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38" y="2275749"/>
                <a:ext cx="3273204" cy="789832"/>
              </a:xfrm>
              <a:prstGeom prst="rect">
                <a:avLst/>
              </a:prstGeom>
              <a:blipFill>
                <a:blip r:embed="rId5"/>
                <a:stretch>
                  <a:fillRect l="-18919" t="-117460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922B2B5-15FB-6B41-85DA-9EE4F73F613E}"/>
              </a:ext>
            </a:extLst>
          </p:cNvPr>
          <p:cNvSpPr txBox="1"/>
          <p:nvPr/>
        </p:nvSpPr>
        <p:spPr>
          <a:xfrm>
            <a:off x="4944838" y="3418443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B243BC-39B8-5647-8A48-24910D648476}"/>
                  </a:ext>
                </a:extLst>
              </p:cNvPr>
              <p:cNvSpPr txBox="1"/>
              <p:nvPr/>
            </p:nvSpPr>
            <p:spPr>
              <a:xfrm>
                <a:off x="5777310" y="3327449"/>
                <a:ext cx="3623364" cy="697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B243BC-39B8-5647-8A48-24910D64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10" y="3327449"/>
                <a:ext cx="3623364" cy="697499"/>
              </a:xfrm>
              <a:prstGeom prst="rect">
                <a:avLst/>
              </a:prstGeom>
              <a:blipFill>
                <a:blip r:embed="rId6"/>
                <a:stretch>
                  <a:fillRect l="-1049" t="-139286" r="-1748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85AEB-9157-A847-BAC5-9E05CBAE09C4}"/>
                  </a:ext>
                </a:extLst>
              </p:cNvPr>
              <p:cNvSpPr txBox="1"/>
              <p:nvPr/>
            </p:nvSpPr>
            <p:spPr>
              <a:xfrm>
                <a:off x="5687568" y="4155905"/>
                <a:ext cx="3299237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any support vector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85AEB-9157-A847-BAC5-9E05CBAE0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4155905"/>
                <a:ext cx="3299237" cy="387927"/>
              </a:xfrm>
              <a:prstGeom prst="rect">
                <a:avLst/>
              </a:prstGeom>
              <a:blipFill>
                <a:blip r:embed="rId7"/>
                <a:stretch>
                  <a:fillRect l="-1149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6517428-4D14-D741-ADBF-1777F97F6E04}"/>
              </a:ext>
            </a:extLst>
          </p:cNvPr>
          <p:cNvSpPr txBox="1"/>
          <p:nvPr/>
        </p:nvSpPr>
        <p:spPr>
          <a:xfrm>
            <a:off x="890016" y="5193629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is: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D79BD1-AA64-0446-83F1-6C0A4A20F78B}"/>
                  </a:ext>
                </a:extLst>
              </p:cNvPr>
              <p:cNvSpPr txBox="1"/>
              <p:nvPr/>
            </p:nvSpPr>
            <p:spPr>
              <a:xfrm>
                <a:off x="2384336" y="4951222"/>
                <a:ext cx="3621056" cy="854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D79BD1-AA64-0446-83F1-6C0A4A20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336" y="4951222"/>
                <a:ext cx="3621056" cy="854145"/>
              </a:xfrm>
              <a:prstGeom prst="rect">
                <a:avLst/>
              </a:prstGeom>
              <a:blipFill>
                <a:blip r:embed="rId8"/>
                <a:stretch>
                  <a:fillRect t="-101471" b="-14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638441-5795-B349-BF90-0667CED152BC}"/>
              </a:ext>
            </a:extLst>
          </p:cNvPr>
          <p:cNvCxnSpPr/>
          <p:nvPr/>
        </p:nvCxnSpPr>
        <p:spPr>
          <a:xfrm>
            <a:off x="6336792" y="2806921"/>
            <a:ext cx="8961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91C00-59CB-624B-AB1C-755156E3680F}"/>
              </a:ext>
            </a:extLst>
          </p:cNvPr>
          <p:cNvCxnSpPr/>
          <p:nvPr/>
        </p:nvCxnSpPr>
        <p:spPr>
          <a:xfrm flipV="1">
            <a:off x="7232904" y="2148840"/>
            <a:ext cx="384048" cy="6580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F5F4B1-0CFC-8349-B241-C36561ACF068}"/>
              </a:ext>
            </a:extLst>
          </p:cNvPr>
          <p:cNvSpPr txBox="1"/>
          <p:nvPr/>
        </p:nvSpPr>
        <p:spPr>
          <a:xfrm>
            <a:off x="7588992" y="1840939"/>
            <a:ext cx="3581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Inner product is defined by the kernel function</a:t>
            </a:r>
          </a:p>
        </p:txBody>
      </p:sp>
    </p:spTree>
    <p:extLst>
      <p:ext uri="{BB962C8B-B14F-4D97-AF65-F5344CB8AC3E}">
        <p14:creationId xmlns:p14="http://schemas.microsoft.com/office/powerpoint/2010/main" val="9236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0B87-CDB8-C543-A4E3-12CD108D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7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Dealing with non-linearly separable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B1EB-19B0-E647-BA4C-B62204175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11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Kernel method works for horribly non-separable data</a:t>
            </a:r>
          </a:p>
          <a:p>
            <a:pPr>
              <a:buFont typeface="Wingdings" pitchFamily="2" charset="2"/>
              <a:buChar char="§"/>
            </a:pPr>
            <a:endParaRPr lang="en-US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Sometimes we can use a soft margin that is more tolerant to mistakes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83D4-FEA2-6B4D-A6C9-4EED783D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94E09-8983-8E44-920D-7AB2A4FA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7DD4-4818-6047-AD05-3B086320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4BB7C-51B2-6D4D-A1FE-767D79A7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9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71E5-2B72-0049-8870-3E7A37EA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4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Two types of non-separable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C12BC-C9DA-9F4A-B610-33C0D0BA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2281D-649B-E34F-B660-654A8005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3FAB0-FAD5-2842-A3FA-619F69FC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933FE-5DD8-3343-953B-CBC24458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3B6B0-8B5C-804C-9479-21F9C5E0AB51}"/>
              </a:ext>
            </a:extLst>
          </p:cNvPr>
          <p:cNvSpPr txBox="1"/>
          <p:nvPr/>
        </p:nvSpPr>
        <p:spPr>
          <a:xfrm>
            <a:off x="2356321" y="1435608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CCF5DF-4946-EF45-B5DE-0678E86C5E81}"/>
              </a:ext>
            </a:extLst>
          </p:cNvPr>
          <p:cNvGrpSpPr/>
          <p:nvPr/>
        </p:nvGrpSpPr>
        <p:grpSpPr>
          <a:xfrm>
            <a:off x="7249858" y="2203874"/>
            <a:ext cx="3057536" cy="3096064"/>
            <a:chOff x="7222362" y="2597066"/>
            <a:chExt cx="3057536" cy="30960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44286-2D29-9948-9A90-A36B3000EA73}"/>
                </a:ext>
              </a:extLst>
            </p:cNvPr>
            <p:cNvSpPr/>
            <p:nvPr/>
          </p:nvSpPr>
          <p:spPr>
            <a:xfrm>
              <a:off x="7222362" y="2597066"/>
              <a:ext cx="3057536" cy="309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6E7C33-0750-6A41-B8F2-55461A1C71C3}"/>
                </a:ext>
              </a:extLst>
            </p:cNvPr>
            <p:cNvSpPr/>
            <p:nvPr/>
          </p:nvSpPr>
          <p:spPr>
            <a:xfrm>
              <a:off x="8729471" y="4081268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A73D92-6517-D644-8D82-751BC7C90241}"/>
                </a:ext>
              </a:extLst>
            </p:cNvPr>
            <p:cNvSpPr/>
            <p:nvPr/>
          </p:nvSpPr>
          <p:spPr>
            <a:xfrm>
              <a:off x="8353723" y="4531958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049964-2BCD-1A48-BD87-E6952F5C9E44}"/>
                </a:ext>
              </a:extLst>
            </p:cNvPr>
            <p:cNvSpPr/>
            <p:nvPr/>
          </p:nvSpPr>
          <p:spPr>
            <a:xfrm>
              <a:off x="7684099" y="5159578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8F2334-50E3-0641-A30E-4297D29976F6}"/>
                </a:ext>
              </a:extLst>
            </p:cNvPr>
            <p:cNvSpPr/>
            <p:nvPr/>
          </p:nvSpPr>
          <p:spPr>
            <a:xfrm>
              <a:off x="7833145" y="5450564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9BA373-C4C9-7141-98CF-CD81B24932D1}"/>
                </a:ext>
              </a:extLst>
            </p:cNvPr>
            <p:cNvSpPr/>
            <p:nvPr/>
          </p:nvSpPr>
          <p:spPr>
            <a:xfrm>
              <a:off x="7372741" y="5046262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97379F-881D-0E4C-A8DE-3589FCBC479E}"/>
                </a:ext>
              </a:extLst>
            </p:cNvPr>
            <p:cNvSpPr/>
            <p:nvPr/>
          </p:nvSpPr>
          <p:spPr>
            <a:xfrm>
              <a:off x="7646374" y="4921344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99D742A-C956-A54F-9627-41905F12CAD7}"/>
                </a:ext>
              </a:extLst>
            </p:cNvPr>
            <p:cNvSpPr/>
            <p:nvPr/>
          </p:nvSpPr>
          <p:spPr>
            <a:xfrm>
              <a:off x="8785424" y="4595706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8CCCB8-7011-B04D-9AA4-86EE8B9CC3C1}"/>
                </a:ext>
              </a:extLst>
            </p:cNvPr>
            <p:cNvSpPr/>
            <p:nvPr/>
          </p:nvSpPr>
          <p:spPr>
            <a:xfrm>
              <a:off x="8465629" y="4126766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1570CC-0FB8-5348-B47E-651004F4148F}"/>
                </a:ext>
              </a:extLst>
            </p:cNvPr>
            <p:cNvSpPr/>
            <p:nvPr/>
          </p:nvSpPr>
          <p:spPr>
            <a:xfrm>
              <a:off x="7484647" y="5428596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6AB679-32A6-CB4C-8ED4-A73F5731BFE7}"/>
                </a:ext>
              </a:extLst>
            </p:cNvPr>
            <p:cNvSpPr/>
            <p:nvPr/>
          </p:nvSpPr>
          <p:spPr>
            <a:xfrm>
              <a:off x="8577535" y="4730550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39132D-5EE7-B542-8F02-FF175B858C0A}"/>
                </a:ext>
              </a:extLst>
            </p:cNvPr>
            <p:cNvSpPr/>
            <p:nvPr/>
          </p:nvSpPr>
          <p:spPr>
            <a:xfrm>
              <a:off x="8014181" y="3151075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A0A81FC-B528-F44D-BF69-99DB5C1CA78E}"/>
                </a:ext>
              </a:extLst>
            </p:cNvPr>
            <p:cNvSpPr/>
            <p:nvPr/>
          </p:nvSpPr>
          <p:spPr>
            <a:xfrm>
              <a:off x="7952590" y="272531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F6C757-5C5B-1D45-80B6-74B4AE59AD39}"/>
                </a:ext>
              </a:extLst>
            </p:cNvPr>
            <p:cNvSpPr/>
            <p:nvPr/>
          </p:nvSpPr>
          <p:spPr>
            <a:xfrm>
              <a:off x="7410466" y="289480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46C130-B184-1B4E-B000-3FD38595486C}"/>
                </a:ext>
              </a:extLst>
            </p:cNvPr>
            <p:cNvSpPr/>
            <p:nvPr/>
          </p:nvSpPr>
          <p:spPr>
            <a:xfrm>
              <a:off x="7684099" y="2769883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1C618F-EFE5-D94F-BA43-0812A23078F5}"/>
                </a:ext>
              </a:extLst>
            </p:cNvPr>
            <p:cNvSpPr/>
            <p:nvPr/>
          </p:nvSpPr>
          <p:spPr>
            <a:xfrm>
              <a:off x="7522372" y="3277135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17B34D0-CD65-5041-949F-B52465FAAD64}"/>
                </a:ext>
              </a:extLst>
            </p:cNvPr>
            <p:cNvSpPr/>
            <p:nvPr/>
          </p:nvSpPr>
          <p:spPr>
            <a:xfrm>
              <a:off x="9870642" y="3207733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67A46E9-BCE8-5944-A248-882E150D498D}"/>
                </a:ext>
              </a:extLst>
            </p:cNvPr>
            <p:cNvSpPr/>
            <p:nvPr/>
          </p:nvSpPr>
          <p:spPr>
            <a:xfrm>
              <a:off x="9809051" y="2781969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6CB00C-3B33-9C4B-9320-898851A0C53F}"/>
                </a:ext>
              </a:extLst>
            </p:cNvPr>
            <p:cNvSpPr/>
            <p:nvPr/>
          </p:nvSpPr>
          <p:spPr>
            <a:xfrm>
              <a:off x="9266927" y="2951459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4788579-E29F-1F4B-8A50-B3329CF0CB3B}"/>
                </a:ext>
              </a:extLst>
            </p:cNvPr>
            <p:cNvSpPr/>
            <p:nvPr/>
          </p:nvSpPr>
          <p:spPr>
            <a:xfrm>
              <a:off x="9540560" y="282654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AA8DEC-32C9-A84A-BFF8-FDC87055F0A2}"/>
                </a:ext>
              </a:extLst>
            </p:cNvPr>
            <p:cNvSpPr/>
            <p:nvPr/>
          </p:nvSpPr>
          <p:spPr>
            <a:xfrm>
              <a:off x="9697145" y="3087018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C08C28-7D2F-B340-98F7-4BDEE855820C}"/>
                </a:ext>
              </a:extLst>
            </p:cNvPr>
            <p:cNvSpPr/>
            <p:nvPr/>
          </p:nvSpPr>
          <p:spPr>
            <a:xfrm>
              <a:off x="10074123" y="5307436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20F59A-7060-4C4C-801C-6B2A41DB31EE}"/>
                </a:ext>
              </a:extLst>
            </p:cNvPr>
            <p:cNvSpPr/>
            <p:nvPr/>
          </p:nvSpPr>
          <p:spPr>
            <a:xfrm>
              <a:off x="9870642" y="5066889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085A17-20E8-C54E-B138-757EA0C2FF76}"/>
                </a:ext>
              </a:extLst>
            </p:cNvPr>
            <p:cNvSpPr/>
            <p:nvPr/>
          </p:nvSpPr>
          <p:spPr>
            <a:xfrm>
              <a:off x="9562984" y="5420752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EA7CB5B-708F-2A44-94BD-9AE3C593EA7F}"/>
                </a:ext>
              </a:extLst>
            </p:cNvPr>
            <p:cNvSpPr/>
            <p:nvPr/>
          </p:nvSpPr>
          <p:spPr>
            <a:xfrm>
              <a:off x="9602151" y="5111461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2DB65CD-A735-A24A-97EA-DA210341A715}"/>
                </a:ext>
              </a:extLst>
            </p:cNvPr>
            <p:cNvSpPr/>
            <p:nvPr/>
          </p:nvSpPr>
          <p:spPr>
            <a:xfrm>
              <a:off x="9758736" y="5371938"/>
              <a:ext cx="111906" cy="11331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58F9E3B-7551-5940-B5EE-EA33A6B2AEB7}"/>
                </a:ext>
              </a:extLst>
            </p:cNvPr>
            <p:cNvSpPr/>
            <p:nvPr/>
          </p:nvSpPr>
          <p:spPr>
            <a:xfrm>
              <a:off x="8785424" y="4292826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736C63-76D8-EE42-B918-03D14BCF294F}"/>
                </a:ext>
              </a:extLst>
            </p:cNvPr>
            <p:cNvSpPr/>
            <p:nvPr/>
          </p:nvSpPr>
          <p:spPr>
            <a:xfrm>
              <a:off x="8577535" y="4427670"/>
              <a:ext cx="111906" cy="11331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E7DAB5F-DF33-4048-9C40-79810F628E78}"/>
              </a:ext>
            </a:extLst>
          </p:cNvPr>
          <p:cNvSpPr/>
          <p:nvPr/>
        </p:nvSpPr>
        <p:spPr>
          <a:xfrm>
            <a:off x="1583471" y="2203874"/>
            <a:ext cx="3057536" cy="309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CFDAA1-2B11-0F42-B5F1-6AFF53337BE0}"/>
              </a:ext>
            </a:extLst>
          </p:cNvPr>
          <p:cNvSpPr/>
          <p:nvPr/>
        </p:nvSpPr>
        <p:spPr>
          <a:xfrm>
            <a:off x="2709597" y="3733574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84083C8-A60C-0342-B06D-DC69ECF8FB66}"/>
              </a:ext>
            </a:extLst>
          </p:cNvPr>
          <p:cNvSpPr/>
          <p:nvPr/>
        </p:nvSpPr>
        <p:spPr>
          <a:xfrm>
            <a:off x="1980448" y="4646436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9B02DDF-401E-1E4C-9399-62DA21F12BBE}"/>
              </a:ext>
            </a:extLst>
          </p:cNvPr>
          <p:cNvSpPr/>
          <p:nvPr/>
        </p:nvSpPr>
        <p:spPr>
          <a:xfrm>
            <a:off x="2412149" y="4710184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C7886C1-7349-2442-8E2F-798C1CF050B8}"/>
              </a:ext>
            </a:extLst>
          </p:cNvPr>
          <p:cNvSpPr/>
          <p:nvPr/>
        </p:nvSpPr>
        <p:spPr>
          <a:xfrm>
            <a:off x="2414200" y="3881609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F353E6-C6DB-0C4E-A28B-E46206302779}"/>
              </a:ext>
            </a:extLst>
          </p:cNvPr>
          <p:cNvSpPr/>
          <p:nvPr/>
        </p:nvSpPr>
        <p:spPr>
          <a:xfrm>
            <a:off x="2204260" y="4845028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C9ABD5-8F99-1843-A18C-A3951561C795}"/>
              </a:ext>
            </a:extLst>
          </p:cNvPr>
          <p:cNvSpPr/>
          <p:nvPr/>
        </p:nvSpPr>
        <p:spPr>
          <a:xfrm>
            <a:off x="3161454" y="3341221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3DCC06-2CDD-9C46-80C7-BB2141651B86}"/>
              </a:ext>
            </a:extLst>
          </p:cNvPr>
          <p:cNvSpPr/>
          <p:nvPr/>
        </p:nvSpPr>
        <p:spPr>
          <a:xfrm>
            <a:off x="3263855" y="2482662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D59316-37A5-B644-B44A-10F8C8579465}"/>
              </a:ext>
            </a:extLst>
          </p:cNvPr>
          <p:cNvSpPr/>
          <p:nvPr/>
        </p:nvSpPr>
        <p:spPr>
          <a:xfrm>
            <a:off x="2317976" y="2540786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60CF9C8-CC9B-7240-A5E3-EFC7FD6D3B9E}"/>
              </a:ext>
            </a:extLst>
          </p:cNvPr>
          <p:cNvSpPr/>
          <p:nvPr/>
        </p:nvSpPr>
        <p:spPr>
          <a:xfrm>
            <a:off x="2950378" y="3143293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DCBA8AE-C5A5-E149-A124-58ACABE16448}"/>
              </a:ext>
            </a:extLst>
          </p:cNvPr>
          <p:cNvSpPr/>
          <p:nvPr/>
        </p:nvSpPr>
        <p:spPr>
          <a:xfrm>
            <a:off x="2765650" y="2963590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607BB57-C4D1-B945-9B1E-60FEC48459F5}"/>
              </a:ext>
            </a:extLst>
          </p:cNvPr>
          <p:cNvSpPr/>
          <p:nvPr/>
        </p:nvSpPr>
        <p:spPr>
          <a:xfrm>
            <a:off x="4231751" y="2814541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B063A9-0318-A147-9E8F-E2209E336DFE}"/>
              </a:ext>
            </a:extLst>
          </p:cNvPr>
          <p:cNvSpPr/>
          <p:nvPr/>
        </p:nvSpPr>
        <p:spPr>
          <a:xfrm>
            <a:off x="4170160" y="2388777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AB7DFB-A27A-1D46-A346-2A82A483D354}"/>
              </a:ext>
            </a:extLst>
          </p:cNvPr>
          <p:cNvSpPr/>
          <p:nvPr/>
        </p:nvSpPr>
        <p:spPr>
          <a:xfrm>
            <a:off x="3628036" y="2558267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6B644C2-90CC-1D46-B2F6-6940E85C09E2}"/>
              </a:ext>
            </a:extLst>
          </p:cNvPr>
          <p:cNvSpPr/>
          <p:nvPr/>
        </p:nvSpPr>
        <p:spPr>
          <a:xfrm>
            <a:off x="3901669" y="2433349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1ABD563-7C25-5D41-849B-0EC525FCB747}"/>
              </a:ext>
            </a:extLst>
          </p:cNvPr>
          <p:cNvSpPr/>
          <p:nvPr/>
        </p:nvSpPr>
        <p:spPr>
          <a:xfrm>
            <a:off x="4058254" y="2693826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A45B379-685E-9842-9308-755E856389C5}"/>
              </a:ext>
            </a:extLst>
          </p:cNvPr>
          <p:cNvSpPr/>
          <p:nvPr/>
        </p:nvSpPr>
        <p:spPr>
          <a:xfrm>
            <a:off x="3675827" y="3214980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A16F92-1981-2045-B06B-FFCBBE89D7D9}"/>
              </a:ext>
            </a:extLst>
          </p:cNvPr>
          <p:cNvSpPr/>
          <p:nvPr/>
        </p:nvSpPr>
        <p:spPr>
          <a:xfrm>
            <a:off x="2898626" y="5035892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973FB18-51D0-F044-A21D-9C4B4919A453}"/>
              </a:ext>
            </a:extLst>
          </p:cNvPr>
          <p:cNvSpPr/>
          <p:nvPr/>
        </p:nvSpPr>
        <p:spPr>
          <a:xfrm>
            <a:off x="3935457" y="3397879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0C77B2-DE62-1947-B0D4-72F4B721812C}"/>
              </a:ext>
            </a:extLst>
          </p:cNvPr>
          <p:cNvSpPr/>
          <p:nvPr/>
        </p:nvSpPr>
        <p:spPr>
          <a:xfrm>
            <a:off x="3974624" y="3088588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D6D448E-DFB7-1F42-9017-12F72372C475}"/>
              </a:ext>
            </a:extLst>
          </p:cNvPr>
          <p:cNvSpPr/>
          <p:nvPr/>
        </p:nvSpPr>
        <p:spPr>
          <a:xfrm>
            <a:off x="4102809" y="4280700"/>
            <a:ext cx="111906" cy="1133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0E5E63E-20C8-F247-8BD5-58B166861713}"/>
              </a:ext>
            </a:extLst>
          </p:cNvPr>
          <p:cNvSpPr/>
          <p:nvPr/>
        </p:nvSpPr>
        <p:spPr>
          <a:xfrm>
            <a:off x="3465069" y="4485490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562036-E36D-9A4D-BC49-6BC193301552}"/>
              </a:ext>
            </a:extLst>
          </p:cNvPr>
          <p:cNvSpPr/>
          <p:nvPr/>
        </p:nvSpPr>
        <p:spPr>
          <a:xfrm>
            <a:off x="4317285" y="3076906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01C9AA-C233-6848-B1BC-B4CCE0895EFD}"/>
              </a:ext>
            </a:extLst>
          </p:cNvPr>
          <p:cNvSpPr/>
          <p:nvPr/>
        </p:nvSpPr>
        <p:spPr>
          <a:xfrm>
            <a:off x="2168976" y="3144458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0A06063-5487-BD4B-8347-37B806EA34C4}"/>
              </a:ext>
            </a:extLst>
          </p:cNvPr>
          <p:cNvSpPr/>
          <p:nvPr/>
        </p:nvSpPr>
        <p:spPr>
          <a:xfrm>
            <a:off x="3002428" y="4025450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79FEDE-154D-4844-A973-9C1E59043437}"/>
              </a:ext>
            </a:extLst>
          </p:cNvPr>
          <p:cNvSpPr/>
          <p:nvPr/>
        </p:nvSpPr>
        <p:spPr>
          <a:xfrm>
            <a:off x="3039200" y="4549378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CB466C2-C844-DF40-A672-0624AF97D3D6}"/>
              </a:ext>
            </a:extLst>
          </p:cNvPr>
          <p:cNvSpPr/>
          <p:nvPr/>
        </p:nvSpPr>
        <p:spPr>
          <a:xfrm>
            <a:off x="2068125" y="4025450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99F648A-EE6D-3C46-9639-51840B2F5D8E}"/>
              </a:ext>
            </a:extLst>
          </p:cNvPr>
          <p:cNvSpPr/>
          <p:nvPr/>
        </p:nvSpPr>
        <p:spPr>
          <a:xfrm>
            <a:off x="3028022" y="4337358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DC68D43-0578-044A-BB4A-3768FB0F20F1}"/>
              </a:ext>
            </a:extLst>
          </p:cNvPr>
          <p:cNvSpPr/>
          <p:nvPr/>
        </p:nvSpPr>
        <p:spPr>
          <a:xfrm>
            <a:off x="2412149" y="3426017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F9665D-075C-2E47-9153-E84AF05F08D2}"/>
              </a:ext>
            </a:extLst>
          </p:cNvPr>
          <p:cNvSpPr/>
          <p:nvPr/>
        </p:nvSpPr>
        <p:spPr>
          <a:xfrm>
            <a:off x="4170160" y="5133126"/>
            <a:ext cx="111906" cy="1133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1DA783-A5D8-A046-ABEA-3D103DACC09E}"/>
              </a:ext>
            </a:extLst>
          </p:cNvPr>
          <p:cNvCxnSpPr/>
          <p:nvPr/>
        </p:nvCxnSpPr>
        <p:spPr>
          <a:xfrm>
            <a:off x="1583471" y="2203874"/>
            <a:ext cx="3057536" cy="30960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C7AB912-74BD-3144-B1EA-C20CA12C9B79}"/>
              </a:ext>
            </a:extLst>
          </p:cNvPr>
          <p:cNvSpPr txBox="1"/>
          <p:nvPr/>
        </p:nvSpPr>
        <p:spPr>
          <a:xfrm>
            <a:off x="8287428" y="143560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Seriously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8382B3C-66E8-4741-975C-6DABA7B5A288}"/>
              </a:ext>
            </a:extLst>
          </p:cNvPr>
          <p:cNvSpPr/>
          <p:nvPr/>
        </p:nvSpPr>
        <p:spPr>
          <a:xfrm>
            <a:off x="7954340" y="3237935"/>
            <a:ext cx="1528451" cy="1528451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5FCB85-7EE9-E643-BE61-E20E2A9818AB}"/>
              </a:ext>
            </a:extLst>
          </p:cNvPr>
          <p:cNvSpPr txBox="1"/>
          <p:nvPr/>
        </p:nvSpPr>
        <p:spPr>
          <a:xfrm>
            <a:off x="7771938" y="5554745"/>
            <a:ext cx="219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Kernels deal with this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F38AE2-235A-9A47-8339-C91EAFAC6F2A}"/>
              </a:ext>
            </a:extLst>
          </p:cNvPr>
          <p:cNvSpPr txBox="1"/>
          <p:nvPr/>
        </p:nvSpPr>
        <p:spPr>
          <a:xfrm>
            <a:off x="1818297" y="5559193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Soft-margin deals with this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0109C24-AC10-784A-9D43-A5E41AD0E20D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4504610" y="5743859"/>
            <a:ext cx="1025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B154CC-35DE-0141-991F-1F3E5545EF13}"/>
              </a:ext>
            </a:extLst>
          </p:cNvPr>
          <p:cNvCxnSpPr>
            <a:stCxn id="78" idx="1"/>
          </p:cNvCxnSpPr>
          <p:nvPr/>
        </p:nvCxnSpPr>
        <p:spPr>
          <a:xfrm flipH="1">
            <a:off x="6604686" y="5739411"/>
            <a:ext cx="11672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60B5884-4DCC-B241-951A-1EEA07329786}"/>
              </a:ext>
            </a:extLst>
          </p:cNvPr>
          <p:cNvSpPr txBox="1"/>
          <p:nvPr/>
        </p:nvSpPr>
        <p:spPr>
          <a:xfrm>
            <a:off x="5623093" y="555474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1754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0673-DB0D-424F-9FBC-780744FF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3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Violation of margin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8EB8C-7ABB-0E4A-9389-0BCBBD8D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1B985-759C-2A4B-8C57-D32034A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6CA9F-A143-8D46-A003-5ED4D401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DD019-7DEB-934E-B0EA-C35BBD65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5EAC815-5995-994F-AF1F-5169CC63179E}"/>
              </a:ext>
            </a:extLst>
          </p:cNvPr>
          <p:cNvGrpSpPr/>
          <p:nvPr/>
        </p:nvGrpSpPr>
        <p:grpSpPr>
          <a:xfrm>
            <a:off x="1113772" y="1671145"/>
            <a:ext cx="3620814" cy="3620814"/>
            <a:chOff x="1113772" y="1671145"/>
            <a:chExt cx="3620814" cy="36208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98EEA2-3282-024E-8BAE-79C2A2B2B086}"/>
                </a:ext>
              </a:extLst>
            </p:cNvPr>
            <p:cNvSpPr/>
            <p:nvPr/>
          </p:nvSpPr>
          <p:spPr>
            <a:xfrm>
              <a:off x="2376361" y="4018360"/>
              <a:ext cx="223192" cy="22319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51E6B9-7BD8-E741-80B8-492565A4FB6E}"/>
                </a:ext>
              </a:extLst>
            </p:cNvPr>
            <p:cNvSpPr/>
            <p:nvPr/>
          </p:nvSpPr>
          <p:spPr>
            <a:xfrm>
              <a:off x="1113772" y="1671145"/>
              <a:ext cx="3620814" cy="3620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71C0D-361A-A545-904B-D9B66A3A2403}"/>
                </a:ext>
              </a:extLst>
            </p:cNvPr>
            <p:cNvSpPr/>
            <p:nvPr/>
          </p:nvSpPr>
          <p:spPr>
            <a:xfrm>
              <a:off x="2413113" y="405960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167E0E-999D-3C4E-8BA6-2B925405CBC7}"/>
                </a:ext>
              </a:extLst>
            </p:cNvPr>
            <p:cNvSpPr/>
            <p:nvPr/>
          </p:nvSpPr>
          <p:spPr>
            <a:xfrm>
              <a:off x="3139697" y="455755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3B4ED1-47B7-BD46-BF92-16BCD395180A}"/>
                </a:ext>
              </a:extLst>
            </p:cNvPr>
            <p:cNvSpPr/>
            <p:nvPr/>
          </p:nvSpPr>
          <p:spPr>
            <a:xfrm>
              <a:off x="3473842" y="187283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DA4FDE-253C-6B4E-B876-974C8A8633C7}"/>
                </a:ext>
              </a:extLst>
            </p:cNvPr>
            <p:cNvSpPr/>
            <p:nvPr/>
          </p:nvSpPr>
          <p:spPr>
            <a:xfrm>
              <a:off x="3974814" y="2792062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B7D4F9-6D04-FA4B-9FEA-4D3F07FFBC87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72" y="2138996"/>
              <a:ext cx="3620814" cy="2531035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CCC0CB-FC55-FC4C-AEE5-889D80FEE052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72" y="3152263"/>
              <a:ext cx="3053255" cy="212854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2FC6AB-E8AE-E944-AA4D-085448DF23C5}"/>
                </a:ext>
              </a:extLst>
            </p:cNvPr>
            <p:cNvCxnSpPr>
              <a:cxnSpLocks/>
            </p:cNvCxnSpPr>
            <p:nvPr/>
          </p:nvCxnSpPr>
          <p:spPr>
            <a:xfrm>
              <a:off x="2003461" y="1690732"/>
              <a:ext cx="2731125" cy="189915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468D3B-DC95-A444-A834-3166C3A2C59B}"/>
                </a:ext>
              </a:extLst>
            </p:cNvPr>
            <p:cNvSpPr/>
            <p:nvPr/>
          </p:nvSpPr>
          <p:spPr>
            <a:xfrm>
              <a:off x="3429591" y="2319235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1C5462-2C04-C041-8B40-85327EDE6003}"/>
                </a:ext>
              </a:extLst>
            </p:cNvPr>
            <p:cNvSpPr/>
            <p:nvPr/>
          </p:nvSpPr>
          <p:spPr>
            <a:xfrm>
              <a:off x="4167027" y="238549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F444C2-90FA-994B-8F94-8AB8C1C4CEB6}"/>
                </a:ext>
              </a:extLst>
            </p:cNvPr>
            <p:cNvSpPr/>
            <p:nvPr/>
          </p:nvSpPr>
          <p:spPr>
            <a:xfrm>
              <a:off x="2280591" y="4763204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605E75-56B9-8C43-95DA-51E6FEF5A392}"/>
                </a:ext>
              </a:extLst>
            </p:cNvPr>
            <p:cNvSpPr/>
            <p:nvPr/>
          </p:nvSpPr>
          <p:spPr>
            <a:xfrm>
              <a:off x="1937200" y="4470627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33F3FC-EE90-DF4C-8F16-FD43EA264175}"/>
                </a:ext>
              </a:extLst>
            </p:cNvPr>
            <p:cNvSpPr/>
            <p:nvPr/>
          </p:nvSpPr>
          <p:spPr>
            <a:xfrm>
              <a:off x="3562113" y="2766371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8B4C198-205E-3F42-8E86-BE8ED3ABC916}"/>
                </a:ext>
              </a:extLst>
            </p:cNvPr>
            <p:cNvSpPr/>
            <p:nvPr/>
          </p:nvSpPr>
          <p:spPr>
            <a:xfrm>
              <a:off x="2927152" y="4883310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E4E07C-60B2-174A-AF26-56DFD5CC8AE9}"/>
                </a:ext>
              </a:extLst>
            </p:cNvPr>
            <p:cNvSpPr/>
            <p:nvPr/>
          </p:nvSpPr>
          <p:spPr>
            <a:xfrm>
              <a:off x="4226347" y="2005354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38B8B5-F7A8-9F49-9DBE-540DF300EA54}"/>
                </a:ext>
              </a:extLst>
            </p:cNvPr>
            <p:cNvSpPr/>
            <p:nvPr/>
          </p:nvSpPr>
          <p:spPr>
            <a:xfrm>
              <a:off x="1473656" y="476916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A9CCC13-6305-BB48-BF46-FF3CCEF765D5}"/>
                </a:ext>
              </a:extLst>
            </p:cNvPr>
            <p:cNvSpPr/>
            <p:nvPr/>
          </p:nvSpPr>
          <p:spPr>
            <a:xfrm>
              <a:off x="1581435" y="415027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82720F-A7C2-224F-BC85-F11E23B991CC}"/>
                </a:ext>
              </a:extLst>
            </p:cNvPr>
            <p:cNvSpPr/>
            <p:nvPr/>
          </p:nvSpPr>
          <p:spPr>
            <a:xfrm>
              <a:off x="4459197" y="286037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51EF4C-A3CD-C743-95A7-98B4E03C88F4}"/>
                </a:ext>
              </a:extLst>
            </p:cNvPr>
            <p:cNvSpPr/>
            <p:nvPr/>
          </p:nvSpPr>
          <p:spPr>
            <a:xfrm>
              <a:off x="3094362" y="4512219"/>
              <a:ext cx="223192" cy="22319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642C4E5-8698-3B43-9A6C-8A491B74593D}"/>
                </a:ext>
              </a:extLst>
            </p:cNvPr>
            <p:cNvSpPr/>
            <p:nvPr/>
          </p:nvSpPr>
          <p:spPr>
            <a:xfrm>
              <a:off x="3521631" y="2714695"/>
              <a:ext cx="223192" cy="22319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C52B2-411A-DE4B-8988-5CFDFB0AC588}"/>
              </a:ext>
            </a:extLst>
          </p:cNvPr>
          <p:cNvSpPr txBox="1"/>
          <p:nvPr/>
        </p:nvSpPr>
        <p:spPr>
          <a:xfrm>
            <a:off x="5308990" y="985499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SVs: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C650FF-B451-164E-AB4E-E9B4FC53FEF4}"/>
                  </a:ext>
                </a:extLst>
              </p:cNvPr>
              <p:cNvSpPr/>
              <p:nvPr/>
            </p:nvSpPr>
            <p:spPr>
              <a:xfrm>
                <a:off x="6348740" y="944654"/>
                <a:ext cx="228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C650FF-B451-164E-AB4E-E9B4FC53F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40" y="944654"/>
                <a:ext cx="2289409" cy="410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367D09-F32D-C443-A4C3-B54BE2646AD4}"/>
              </a:ext>
            </a:extLst>
          </p:cNvPr>
          <p:cNvSpPr txBox="1"/>
          <p:nvPr/>
        </p:nvSpPr>
        <p:spPr>
          <a:xfrm>
            <a:off x="5309118" y="1484046"/>
            <a:ext cx="34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any points outside the margin: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0AA9E07-0503-3B46-9CE1-F17246F73ED1}"/>
                  </a:ext>
                </a:extLst>
              </p:cNvPr>
              <p:cNvSpPr/>
              <p:nvPr/>
            </p:nvSpPr>
            <p:spPr>
              <a:xfrm>
                <a:off x="8807113" y="1443201"/>
                <a:ext cx="228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0AA9E07-0503-3B46-9CE1-F17246F73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13" y="1443201"/>
                <a:ext cx="2289409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D071A031-744D-F04C-9C0B-27AFB12A2750}"/>
              </a:ext>
            </a:extLst>
          </p:cNvPr>
          <p:cNvSpPr/>
          <p:nvPr/>
        </p:nvSpPr>
        <p:spPr>
          <a:xfrm>
            <a:off x="3858001" y="3581782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E66878-036C-F44D-AE0A-B962DDF13DAB}"/>
              </a:ext>
            </a:extLst>
          </p:cNvPr>
          <p:cNvSpPr txBox="1"/>
          <p:nvPr/>
        </p:nvSpPr>
        <p:spPr>
          <a:xfrm>
            <a:off x="5342929" y="3892141"/>
            <a:ext cx="362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slack to measure the violation: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7B1B9A-CE98-9D45-963F-2B21FFAA0905}"/>
                  </a:ext>
                </a:extLst>
              </p:cNvPr>
              <p:cNvSpPr/>
              <p:nvPr/>
            </p:nvSpPr>
            <p:spPr>
              <a:xfrm>
                <a:off x="5938334" y="4344090"/>
                <a:ext cx="2902718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37B1B9A-CE98-9D45-963F-2B21FFAA0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34" y="4344090"/>
                <a:ext cx="2902718" cy="41017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F42810-DD32-D947-BA4D-D13B6D84A2C2}"/>
                  </a:ext>
                </a:extLst>
              </p:cNvPr>
              <p:cNvSpPr txBox="1"/>
              <p:nvPr/>
            </p:nvSpPr>
            <p:spPr>
              <a:xfrm>
                <a:off x="9212165" y="4357608"/>
                <a:ext cx="100476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F42810-DD32-D947-BA4D-D13B6D84A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165" y="4357608"/>
                <a:ext cx="1004762" cy="380810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64259A4-C568-BF46-89CD-7785473BFE27}"/>
              </a:ext>
            </a:extLst>
          </p:cNvPr>
          <p:cNvSpPr txBox="1"/>
          <p:nvPr/>
        </p:nvSpPr>
        <p:spPr>
          <a:xfrm>
            <a:off x="5333311" y="5185557"/>
            <a:ext cx="273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Penalize the </a:t>
            </a:r>
            <a:r>
              <a:rPr lang="en-US" i="1" dirty="0"/>
              <a:t>total violation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346C28-767D-3145-A218-2465211C3836}"/>
                  </a:ext>
                </a:extLst>
              </p:cNvPr>
              <p:cNvSpPr txBox="1"/>
              <p:nvPr/>
            </p:nvSpPr>
            <p:spPr>
              <a:xfrm>
                <a:off x="8147339" y="4982794"/>
                <a:ext cx="97218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346C28-767D-3145-A218-2465211C3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339" y="4982794"/>
                <a:ext cx="972189" cy="756233"/>
              </a:xfrm>
              <a:prstGeom prst="rect">
                <a:avLst/>
              </a:prstGeom>
              <a:blipFill>
                <a:blip r:embed="rId7"/>
                <a:stretch>
                  <a:fillRect l="-61039" t="-114754" r="-1688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54B46DE-C478-E24F-8CCA-44FCA3C5A276}"/>
              </a:ext>
            </a:extLst>
          </p:cNvPr>
          <p:cNvSpPr txBox="1"/>
          <p:nvPr/>
        </p:nvSpPr>
        <p:spPr>
          <a:xfrm>
            <a:off x="5342929" y="5908441"/>
            <a:ext cx="554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the optimization goal by including this error term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5BFC1F-69E0-014F-887F-1ED52B444863}"/>
              </a:ext>
            </a:extLst>
          </p:cNvPr>
          <p:cNvCxnSpPr/>
          <p:nvPr/>
        </p:nvCxnSpPr>
        <p:spPr>
          <a:xfrm>
            <a:off x="9777752" y="6246882"/>
            <a:ext cx="94529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93D30A-B8F8-4B45-B22A-D8FA2650DC26}"/>
              </a:ext>
            </a:extLst>
          </p:cNvPr>
          <p:cNvSpPr txBox="1"/>
          <p:nvPr/>
        </p:nvSpPr>
        <p:spPr>
          <a:xfrm>
            <a:off x="5305561" y="2076767"/>
            <a:ext cx="17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violations: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57A5B199-E00A-AF4A-A173-2A806B49EA07}"/>
              </a:ext>
            </a:extLst>
          </p:cNvPr>
          <p:cNvSpPr/>
          <p:nvPr/>
        </p:nvSpPr>
        <p:spPr>
          <a:xfrm>
            <a:off x="6233298" y="2497206"/>
            <a:ext cx="295835" cy="872977"/>
          </a:xfrm>
          <a:prstGeom prst="leftBrace">
            <a:avLst>
              <a:gd name="adj1" fmla="val 4469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AE62A73-E17A-184D-9A65-144D99DDB4D3}"/>
                  </a:ext>
                </a:extLst>
              </p:cNvPr>
              <p:cNvSpPr/>
              <p:nvPr/>
            </p:nvSpPr>
            <p:spPr>
              <a:xfrm>
                <a:off x="6641726" y="2403328"/>
                <a:ext cx="2436051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0&lt;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AE62A73-E17A-184D-9A65-144D99DD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26" y="2403328"/>
                <a:ext cx="2436051" cy="3749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B8CC419-58A0-7B41-8734-6495BBC34502}"/>
                  </a:ext>
                </a:extLst>
              </p:cNvPr>
              <p:cNvSpPr/>
              <p:nvPr/>
            </p:nvSpPr>
            <p:spPr>
              <a:xfrm>
                <a:off x="6656795" y="3102326"/>
                <a:ext cx="2054345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B8CC419-58A0-7B41-8734-6495BBC34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95" y="3102326"/>
                <a:ext cx="2054345" cy="3749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091038BF-20E2-D14C-B162-5B59593565A6}"/>
              </a:ext>
            </a:extLst>
          </p:cNvPr>
          <p:cNvSpPr txBox="1"/>
          <p:nvPr/>
        </p:nvSpPr>
        <p:spPr>
          <a:xfrm>
            <a:off x="9284188" y="2417310"/>
            <a:ext cx="1396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Violate margin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97D0C8-C766-6848-A477-8D4F9A9AD701}"/>
              </a:ext>
            </a:extLst>
          </p:cNvPr>
          <p:cNvSpPr txBox="1"/>
          <p:nvPr/>
        </p:nvSpPr>
        <p:spPr>
          <a:xfrm>
            <a:off x="9284188" y="3116568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C29E06-758B-7846-A89D-24E1CF5E5E62}"/>
              </a:ext>
            </a:extLst>
          </p:cNvPr>
          <p:cNvCxnSpPr/>
          <p:nvPr/>
        </p:nvCxnSpPr>
        <p:spPr>
          <a:xfrm>
            <a:off x="5342929" y="3648043"/>
            <a:ext cx="588088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DE8CAFC-2F62-E849-8EF3-E2AAAD6E3501}"/>
              </a:ext>
            </a:extLst>
          </p:cNvPr>
          <p:cNvSpPr/>
          <p:nvPr/>
        </p:nvSpPr>
        <p:spPr>
          <a:xfrm>
            <a:off x="2627899" y="252744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38962-F481-004E-88EE-B17B3D2C19C5}"/>
              </a:ext>
            </a:extLst>
          </p:cNvPr>
          <p:cNvGrpSpPr/>
          <p:nvPr/>
        </p:nvGrpSpPr>
        <p:grpSpPr>
          <a:xfrm>
            <a:off x="1875799" y="2640558"/>
            <a:ext cx="2908685" cy="1032674"/>
            <a:chOff x="1875799" y="2640558"/>
            <a:chExt cx="2908685" cy="103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FC06FB-2F35-2142-B446-254A2A3151A0}"/>
                </a:ext>
              </a:extLst>
            </p:cNvPr>
            <p:cNvCxnSpPr>
              <a:endCxn id="33" idx="7"/>
            </p:cNvCxnSpPr>
            <p:nvPr/>
          </p:nvCxnSpPr>
          <p:spPr>
            <a:xfrm flipH="1">
              <a:off x="3971116" y="3225114"/>
              <a:ext cx="255231" cy="3760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0931A-8E74-F240-90A3-6C999EAC99D9}"/>
                </a:ext>
              </a:extLst>
            </p:cNvPr>
            <p:cNvSpPr txBox="1"/>
            <p:nvPr/>
          </p:nvSpPr>
          <p:spPr>
            <a:xfrm>
              <a:off x="4057810" y="3343052"/>
              <a:ext cx="726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violation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A1D4E8F-16CC-D841-8184-D741DB3C1861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V="1">
              <a:off x="1875799" y="2640558"/>
              <a:ext cx="771507" cy="1032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7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1" grpId="0"/>
      <p:bldP spid="32" grpId="0"/>
      <p:bldP spid="33" grpId="0" animBg="1"/>
      <p:bldP spid="37" grpId="0"/>
      <p:bldP spid="38" grpId="0"/>
      <p:bldP spid="39" grpId="0"/>
      <p:bldP spid="40" grpId="0"/>
      <p:bldP spid="41" grpId="0"/>
      <p:bldP spid="42" grpId="0"/>
      <p:bldP spid="34" grpId="0"/>
      <p:bldP spid="45" grpId="0" animBg="1"/>
      <p:bldP spid="47" grpId="0"/>
      <p:bldP spid="48" grpId="0"/>
      <p:bldP spid="43" grpId="0"/>
      <p:bldP spid="49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5240-0D38-6A4B-AD89-641E2103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665"/>
            <a:ext cx="10515600" cy="100029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New optimization goal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E0736-0BAC-0645-90B5-F6AE62BE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8D6C3-08AA-DD4E-A49B-EA857CC9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5F3F-DE0A-DD4D-B93D-D7A1A039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7802B-D586-FB4E-A177-7E46A4F5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C53AC-2344-6C41-B14A-EED6A9347D3A}"/>
              </a:ext>
            </a:extLst>
          </p:cNvPr>
          <p:cNvSpPr txBox="1"/>
          <p:nvPr/>
        </p:nvSpPr>
        <p:spPr>
          <a:xfrm>
            <a:off x="1007076" y="1513703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D5ADCD-2D32-3849-B7D9-A2D1B83213AD}"/>
                  </a:ext>
                </a:extLst>
              </p:cNvPr>
              <p:cNvSpPr txBox="1"/>
              <p:nvPr/>
            </p:nvSpPr>
            <p:spPr>
              <a:xfrm>
                <a:off x="2336805" y="1439067"/>
                <a:ext cx="69903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D5ADCD-2D32-3849-B7D9-A2D1B8321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05" y="1439067"/>
                <a:ext cx="699038" cy="518604"/>
              </a:xfrm>
              <a:prstGeom prst="rect">
                <a:avLst/>
              </a:prstGeom>
              <a:blipFill>
                <a:blip r:embed="rId3"/>
                <a:stretch>
                  <a:fillRect l="-7143" t="-2381" r="-178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FFB63E-6086-E34F-AEA1-B09C5B23665A}"/>
                  </a:ext>
                </a:extLst>
              </p:cNvPr>
              <p:cNvSpPr/>
              <p:nvPr/>
            </p:nvSpPr>
            <p:spPr>
              <a:xfrm>
                <a:off x="2962904" y="1288154"/>
                <a:ext cx="127919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FFB63E-6086-E34F-AEA1-B09C5B236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904" y="1288154"/>
                <a:ext cx="1279196" cy="848566"/>
              </a:xfrm>
              <a:prstGeom prst="rect">
                <a:avLst/>
              </a:prstGeom>
              <a:blipFill>
                <a:blip r:embed="rId4"/>
                <a:stretch>
                  <a:fillRect l="-28431" t="-98529" r="-4902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88787DF-1160-404C-A077-913FB03A2C68}"/>
              </a:ext>
            </a:extLst>
          </p:cNvPr>
          <p:cNvSpPr txBox="1"/>
          <p:nvPr/>
        </p:nvSpPr>
        <p:spPr>
          <a:xfrm>
            <a:off x="989699" y="2364825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FD118A-A5C9-D34E-AE8F-A8CCE323FBA6}"/>
                  </a:ext>
                </a:extLst>
              </p:cNvPr>
              <p:cNvSpPr txBox="1"/>
              <p:nvPr/>
            </p:nvSpPr>
            <p:spPr>
              <a:xfrm>
                <a:off x="2319695" y="2399099"/>
                <a:ext cx="4213654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FD118A-A5C9-D34E-AE8F-A8CCE323F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695" y="2399099"/>
                <a:ext cx="4213654" cy="317844"/>
              </a:xfrm>
              <a:prstGeom prst="rect">
                <a:avLst/>
              </a:prstGeom>
              <a:blipFill>
                <a:blip r:embed="rId5"/>
                <a:stretch>
                  <a:fillRect l="-2108" t="-11538" r="-301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E2621E-0549-2143-B69D-C317B536AA9C}"/>
                  </a:ext>
                </a:extLst>
              </p:cNvPr>
              <p:cNvSpPr txBox="1"/>
              <p:nvPr/>
            </p:nvSpPr>
            <p:spPr>
              <a:xfrm>
                <a:off x="2194560" y="2944047"/>
                <a:ext cx="290752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E2621E-0549-2143-B69D-C317B536A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560" y="2944047"/>
                <a:ext cx="2907527" cy="380810"/>
              </a:xfrm>
              <a:prstGeom prst="rect">
                <a:avLst/>
              </a:prstGeom>
              <a:blipFill>
                <a:blip r:embed="rId6"/>
                <a:stretch>
                  <a:fillRect l="-1739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9C87A2C-D6EB-4646-A689-4B98A4AD9096}"/>
              </a:ext>
            </a:extLst>
          </p:cNvPr>
          <p:cNvSpPr/>
          <p:nvPr/>
        </p:nvSpPr>
        <p:spPr>
          <a:xfrm>
            <a:off x="3508888" y="3905080"/>
            <a:ext cx="476524" cy="2131255"/>
          </a:xfrm>
          <a:prstGeom prst="leftBrace">
            <a:avLst>
              <a:gd name="adj1" fmla="val 334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F2F9DE-44EA-3E40-9EB4-60F12D7B2628}"/>
                  </a:ext>
                </a:extLst>
              </p:cNvPr>
              <p:cNvSpPr txBox="1"/>
              <p:nvPr/>
            </p:nvSpPr>
            <p:spPr>
              <a:xfrm>
                <a:off x="1204658" y="4252808"/>
                <a:ext cx="22642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Constant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quantifies the relative importance of avoiding violations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or tolerance to violations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F2F9DE-44EA-3E40-9EB4-60F12D7B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658" y="4252808"/>
                <a:ext cx="2264293" cy="1323439"/>
              </a:xfrm>
              <a:prstGeom prst="rect">
                <a:avLst/>
              </a:prstGeom>
              <a:blipFill>
                <a:blip r:embed="rId7"/>
                <a:stretch>
                  <a:fillRect l="-1117" t="-952" r="-55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B71EB-3A1E-1443-8AE2-FD04939D9F62}"/>
                  </a:ext>
                </a:extLst>
              </p:cNvPr>
              <p:cNvSpPr txBox="1"/>
              <p:nvPr/>
            </p:nvSpPr>
            <p:spPr>
              <a:xfrm>
                <a:off x="4107766" y="3771757"/>
                <a:ext cx="1108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big: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B71EB-3A1E-1443-8AE2-FD04939D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766" y="3771757"/>
                <a:ext cx="1108509" cy="369332"/>
              </a:xfrm>
              <a:prstGeom prst="rect">
                <a:avLst/>
              </a:prstGeom>
              <a:blipFill>
                <a:blip r:embed="rId8"/>
                <a:stretch>
                  <a:fillRect l="-3371" t="-6667" r="-224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A4BA60-251B-7A43-97D9-2E71B1E322FC}"/>
                  </a:ext>
                </a:extLst>
              </p:cNvPr>
              <p:cNvSpPr txBox="1"/>
              <p:nvPr/>
            </p:nvSpPr>
            <p:spPr>
              <a:xfrm>
                <a:off x="4705643" y="4194407"/>
                <a:ext cx="558755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will be learned in a way that only 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are allowed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A4BA60-251B-7A43-97D9-2E71B1E32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43" y="4194407"/>
                <a:ext cx="5587555" cy="380810"/>
              </a:xfrm>
              <a:prstGeom prst="rect">
                <a:avLst/>
              </a:prstGeom>
              <a:blipFill>
                <a:blip r:embed="rId9"/>
                <a:stretch>
                  <a:fillRect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93F0C-DC22-B14A-A1EF-3AEA27F9D36C}"/>
                  </a:ext>
                </a:extLst>
              </p:cNvPr>
              <p:cNvSpPr txBox="1"/>
              <p:nvPr/>
            </p:nvSpPr>
            <p:spPr>
              <a:xfrm>
                <a:off x="4025349" y="5168213"/>
                <a:ext cx="1315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small: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93F0C-DC22-B14A-A1EF-3AEA27F9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49" y="5168213"/>
                <a:ext cx="1315296" cy="369332"/>
              </a:xfrm>
              <a:prstGeom prst="rect">
                <a:avLst/>
              </a:prstGeom>
              <a:blipFill>
                <a:blip r:embed="rId10"/>
                <a:stretch>
                  <a:fillRect l="-3810" t="-6667" r="-19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2650AD-006F-714D-A842-4FB8D6C5D9D2}"/>
                  </a:ext>
                </a:extLst>
              </p:cNvPr>
              <p:cNvSpPr txBox="1"/>
              <p:nvPr/>
            </p:nvSpPr>
            <p:spPr>
              <a:xfrm>
                <a:off x="4623226" y="5590863"/>
                <a:ext cx="4927118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will be learned in a way that big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are allowed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2650AD-006F-714D-A842-4FB8D6C5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226" y="5590863"/>
                <a:ext cx="4927118" cy="380810"/>
              </a:xfrm>
              <a:prstGeom prst="rect">
                <a:avLst/>
              </a:prstGeom>
              <a:blipFill>
                <a:blip r:embed="rId11"/>
                <a:stretch>
                  <a:fillRect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3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B9A0-6523-474B-9D48-C47B139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69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New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Lagrangian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D3C16-85E7-2E4A-BCA3-66B42B19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F3BEE-F408-7849-A2BC-98C899E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A5A3-6119-0145-90B5-DCFC157C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F68C5-0CB8-2342-8DA4-55690862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3FC64-156B-2149-9E61-E1359A3A479D}"/>
                  </a:ext>
                </a:extLst>
              </p:cNvPr>
              <p:cNvSpPr txBox="1"/>
              <p:nvPr/>
            </p:nvSpPr>
            <p:spPr>
              <a:xfrm>
                <a:off x="372794" y="1424454"/>
                <a:ext cx="9706707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3FC64-156B-2149-9E61-E1359A3A4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4" y="1424454"/>
                <a:ext cx="9706707" cy="756233"/>
              </a:xfrm>
              <a:prstGeom prst="rect">
                <a:avLst/>
              </a:prstGeom>
              <a:blipFill>
                <a:blip r:embed="rId3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7DB77D-0ABD-664E-8201-EE46063E1CEC}"/>
              </a:ext>
            </a:extLst>
          </p:cNvPr>
          <p:cNvSpPr/>
          <p:nvPr/>
        </p:nvSpPr>
        <p:spPr>
          <a:xfrm>
            <a:off x="3327010" y="1350498"/>
            <a:ext cx="1125416" cy="886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135D9-945E-7A48-A3EF-D2E115F75568}"/>
              </a:ext>
            </a:extLst>
          </p:cNvPr>
          <p:cNvSpPr/>
          <p:nvPr/>
        </p:nvSpPr>
        <p:spPr>
          <a:xfrm>
            <a:off x="7533250" y="1368379"/>
            <a:ext cx="555674" cy="868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1F18C-162D-D14F-9709-61BF587DB120}"/>
              </a:ext>
            </a:extLst>
          </p:cNvPr>
          <p:cNvSpPr/>
          <p:nvPr/>
        </p:nvSpPr>
        <p:spPr>
          <a:xfrm>
            <a:off x="8248357" y="1368379"/>
            <a:ext cx="1310640" cy="868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014F20-7177-7C40-AAB9-5B4A88DA453D}"/>
              </a:ext>
            </a:extLst>
          </p:cNvPr>
          <p:cNvSpPr/>
          <p:nvPr/>
        </p:nvSpPr>
        <p:spPr>
          <a:xfrm>
            <a:off x="1664678" y="1625552"/>
            <a:ext cx="185224" cy="33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9E7CB-6B28-CB49-83C9-74EE8E9C6268}"/>
              </a:ext>
            </a:extLst>
          </p:cNvPr>
          <p:cNvSpPr/>
          <p:nvPr/>
        </p:nvSpPr>
        <p:spPr>
          <a:xfrm>
            <a:off x="2024575" y="1634492"/>
            <a:ext cx="233289" cy="336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087359-EA0B-6044-BBCD-6F11A691D0B2}"/>
                  </a:ext>
                </a:extLst>
              </p:cNvPr>
              <p:cNvSpPr txBox="1"/>
              <p:nvPr/>
            </p:nvSpPr>
            <p:spPr>
              <a:xfrm>
                <a:off x="2080576" y="2587404"/>
                <a:ext cx="23821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Minimize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w.r.t</a:t>
                </a:r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087359-EA0B-6044-BBCD-6F11A691D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76" y="2587404"/>
                <a:ext cx="2382127" cy="338554"/>
              </a:xfrm>
              <a:prstGeom prst="rect">
                <a:avLst/>
              </a:prstGeom>
              <a:blipFill>
                <a:blip r:embed="rId4"/>
                <a:stretch>
                  <a:fillRect l="-1064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AAEA9A-7B05-594A-A33E-C342230DD430}"/>
                  </a:ext>
                </a:extLst>
              </p:cNvPr>
              <p:cNvSpPr txBox="1"/>
              <p:nvPr/>
            </p:nvSpPr>
            <p:spPr>
              <a:xfrm>
                <a:off x="4751322" y="2582274"/>
                <a:ext cx="4152355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and </a:t>
                </a:r>
                <a:r>
                  <a:rPr lang="en-US" sz="1600" b="1" dirty="0"/>
                  <a:t>maximize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w.r.t</a:t>
                </a:r>
                <a:r>
                  <a:rPr lang="en-US" sz="1600" dirty="0"/>
                  <a:t>.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AAEA9A-7B05-594A-A33E-C342230D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2" y="2582274"/>
                <a:ext cx="4152355" cy="348813"/>
              </a:xfrm>
              <a:prstGeom prst="rect">
                <a:avLst/>
              </a:prstGeom>
              <a:blipFill>
                <a:blip r:embed="rId5"/>
                <a:stretch>
                  <a:fillRect l="-61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2EA7B2-3E0F-CF4D-A7CB-AA02164823B3}"/>
                  </a:ext>
                </a:extLst>
              </p:cNvPr>
              <p:cNvSpPr txBox="1"/>
              <p:nvPr/>
            </p:nvSpPr>
            <p:spPr>
              <a:xfrm>
                <a:off x="3292741" y="3332674"/>
                <a:ext cx="263001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2EA7B2-3E0F-CF4D-A7CB-AA0216482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41" y="3332674"/>
                <a:ext cx="2630015" cy="672172"/>
              </a:xfrm>
              <a:prstGeom prst="rect">
                <a:avLst/>
              </a:prstGeom>
              <a:blipFill>
                <a:blip r:embed="rId6"/>
                <a:stretch>
                  <a:fillRect l="-962" t="-118519" r="-1442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B250B2-DCF8-0041-B6EB-4F3435FDB1D3}"/>
                  </a:ext>
                </a:extLst>
              </p:cNvPr>
              <p:cNvSpPr/>
              <p:nvPr/>
            </p:nvSpPr>
            <p:spPr>
              <a:xfrm>
                <a:off x="3212037" y="4144575"/>
                <a:ext cx="225824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B250B2-DCF8-0041-B6EB-4F3435FDB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37" y="4144575"/>
                <a:ext cx="2258247" cy="764505"/>
              </a:xfrm>
              <a:prstGeom prst="rect">
                <a:avLst/>
              </a:prstGeom>
              <a:blipFill>
                <a:blip r:embed="rId7"/>
                <a:stretch>
                  <a:fillRect t="-98387" b="-15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FF95C0-9FF4-FC41-BC61-EEA5D5E24BB1}"/>
                  </a:ext>
                </a:extLst>
              </p:cNvPr>
              <p:cNvSpPr/>
              <p:nvPr/>
            </p:nvSpPr>
            <p:spPr>
              <a:xfrm>
                <a:off x="3212037" y="5127205"/>
                <a:ext cx="651140" cy="60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FF95C0-9FF4-FC41-BC61-EEA5D5E24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37" y="5127205"/>
                <a:ext cx="651140" cy="605359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B8FB6D10-B6E9-AF42-8447-CE6F1A5F837B}"/>
              </a:ext>
            </a:extLst>
          </p:cNvPr>
          <p:cNvSpPr/>
          <p:nvPr/>
        </p:nvSpPr>
        <p:spPr>
          <a:xfrm>
            <a:off x="6096000" y="3538025"/>
            <a:ext cx="325902" cy="1083212"/>
          </a:xfrm>
          <a:prstGeom prst="rightBrace">
            <a:avLst>
              <a:gd name="adj1" fmla="val 277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63509-183C-A04E-811E-7EB5E4FEEB5A}"/>
              </a:ext>
            </a:extLst>
          </p:cNvPr>
          <p:cNvSpPr txBox="1"/>
          <p:nvPr/>
        </p:nvSpPr>
        <p:spPr>
          <a:xfrm>
            <a:off x="6517971" y="3910354"/>
            <a:ext cx="1910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Same form as before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DAFD09-56D6-DC46-B472-ECDCCF566051}"/>
                  </a:ext>
                </a:extLst>
              </p:cNvPr>
              <p:cNvSpPr/>
              <p:nvPr/>
            </p:nvSpPr>
            <p:spPr>
              <a:xfrm>
                <a:off x="3781353" y="5250725"/>
                <a:ext cx="2091598" cy="355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DAFD09-56D6-DC46-B472-ECDCCF56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353" y="5250725"/>
                <a:ext cx="2091598" cy="355225"/>
              </a:xfrm>
              <a:prstGeom prst="rect">
                <a:avLst/>
              </a:prstGeom>
              <a:blipFill>
                <a:blip r:embed="rId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18CA9F2-DACF-5445-88A6-4B923BCF0384}"/>
                  </a:ext>
                </a:extLst>
              </p:cNvPr>
              <p:cNvSpPr/>
              <p:nvPr/>
            </p:nvSpPr>
            <p:spPr>
              <a:xfrm>
                <a:off x="6002208" y="5261950"/>
                <a:ext cx="14617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18CA9F2-DACF-5445-88A6-4B923BCF0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08" y="5261950"/>
                <a:ext cx="1461747" cy="338554"/>
              </a:xfrm>
              <a:prstGeom prst="rect">
                <a:avLst/>
              </a:prstGeom>
              <a:blipFill>
                <a:blip r:embed="rId10"/>
                <a:stretch>
                  <a:fillRect l="-2586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59CE20-8A4F-194C-8D7C-932102AAF13C}"/>
              </a:ext>
            </a:extLst>
          </p:cNvPr>
          <p:cNvCxnSpPr/>
          <p:nvPr/>
        </p:nvCxnSpPr>
        <p:spPr>
          <a:xfrm>
            <a:off x="7533250" y="5428337"/>
            <a:ext cx="18147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F1929D-D666-9347-9182-8A3614A9A726}"/>
              </a:ext>
            </a:extLst>
          </p:cNvPr>
          <p:cNvCxnSpPr>
            <a:cxnSpLocks/>
          </p:cNvCxnSpPr>
          <p:nvPr/>
        </p:nvCxnSpPr>
        <p:spPr>
          <a:xfrm flipV="1">
            <a:off x="9362049" y="2363372"/>
            <a:ext cx="0" cy="30649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&quot;No&quot; Symbol 29">
            <a:extLst>
              <a:ext uri="{FF2B5EF4-FFF2-40B4-BE49-F238E27FC236}">
                <a16:creationId xmlns:a16="http://schemas.microsoft.com/office/drawing/2014/main" id="{DA401BF1-C04B-1243-91DB-9E9E26B87A26}"/>
              </a:ext>
            </a:extLst>
          </p:cNvPr>
          <p:cNvSpPr/>
          <p:nvPr/>
        </p:nvSpPr>
        <p:spPr>
          <a:xfrm>
            <a:off x="3581400" y="1464407"/>
            <a:ext cx="716280" cy="716280"/>
          </a:xfrm>
          <a:prstGeom prst="noSmoking">
            <a:avLst>
              <a:gd name="adj" fmla="val 30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&quot;No&quot; Symbol 30">
            <a:extLst>
              <a:ext uri="{FF2B5EF4-FFF2-40B4-BE49-F238E27FC236}">
                <a16:creationId xmlns:a16="http://schemas.microsoft.com/office/drawing/2014/main" id="{16ABD529-ABD3-A240-912F-E47DA22C6CAF}"/>
              </a:ext>
            </a:extLst>
          </p:cNvPr>
          <p:cNvSpPr/>
          <p:nvPr/>
        </p:nvSpPr>
        <p:spPr>
          <a:xfrm>
            <a:off x="7532077" y="1435490"/>
            <a:ext cx="716280" cy="716280"/>
          </a:xfrm>
          <a:prstGeom prst="noSmoking">
            <a:avLst>
              <a:gd name="adj" fmla="val 30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3D5C5E98-2B1A-534A-9C98-8902CDBF7B8D}"/>
              </a:ext>
            </a:extLst>
          </p:cNvPr>
          <p:cNvSpPr/>
          <p:nvPr/>
        </p:nvSpPr>
        <p:spPr>
          <a:xfrm>
            <a:off x="8842717" y="1464407"/>
            <a:ext cx="716280" cy="716280"/>
          </a:xfrm>
          <a:prstGeom prst="noSmoking">
            <a:avLst>
              <a:gd name="adj" fmla="val 30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A4D6D2-E610-CC4D-9CDD-3933C2DB579D}"/>
              </a:ext>
            </a:extLst>
          </p:cNvPr>
          <p:cNvSpPr txBox="1"/>
          <p:nvPr/>
        </p:nvSpPr>
        <p:spPr>
          <a:xfrm>
            <a:off x="9641704" y="3391356"/>
            <a:ext cx="236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Exactly the same </a:t>
            </a:r>
            <a:r>
              <a:rPr lang="en-US" sz="1600" dirty="0" err="1"/>
              <a:t>Lagrangian</a:t>
            </a:r>
            <a:r>
              <a:rPr lang="en-US" sz="1600" dirty="0"/>
              <a:t>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ℒ(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)!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E64E28-D739-E348-825C-88420A73111E}"/>
                  </a:ext>
                </a:extLst>
              </p:cNvPr>
              <p:cNvSpPr txBox="1"/>
              <p:nvPr/>
            </p:nvSpPr>
            <p:spPr>
              <a:xfrm>
                <a:off x="9641703" y="4144575"/>
                <a:ext cx="2360795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With only one additional constraint: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E64E28-D739-E348-825C-88420A731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703" y="4144575"/>
                <a:ext cx="2360795" cy="1097736"/>
              </a:xfrm>
              <a:prstGeom prst="rect">
                <a:avLst/>
              </a:prstGeom>
              <a:blipFill>
                <a:blip r:embed="rId11"/>
                <a:stretch>
                  <a:fillRect l="-1070" t="-1136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1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3" grpId="0"/>
      <p:bldP spid="25" grpId="0"/>
      <p:bldP spid="30" grpId="0" animBg="1"/>
      <p:bldP spid="31" grpId="0" animBg="1"/>
      <p:bldP spid="32" grpId="0" animBg="1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87AA-03B2-764E-8538-BCFEF4E5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54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65A51-9A4B-604F-978A-A6FFC3C9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933D5-7D59-D349-8D63-3F230871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C4043-E15B-EA4E-9F33-3D920817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9C3E4-8D7C-264B-A810-680D902F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7FB33-4AC5-6544-99A4-3A0B95429D2D}"/>
                  </a:ext>
                </a:extLst>
              </p:cNvPr>
              <p:cNvSpPr txBox="1"/>
              <p:nvPr/>
            </p:nvSpPr>
            <p:spPr>
              <a:xfrm>
                <a:off x="2378612" y="1307561"/>
                <a:ext cx="4993546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7FB33-4AC5-6544-99A4-3A0B9542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612" y="1307561"/>
                <a:ext cx="4993546" cy="787523"/>
              </a:xfrm>
              <a:prstGeom prst="rect">
                <a:avLst/>
              </a:prstGeom>
              <a:blipFill>
                <a:blip r:embed="rId3"/>
                <a:stretch>
                  <a:fillRect l="-508" t="-112698" r="-254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9204DC-3849-664C-B397-D65CF0FB1317}"/>
              </a:ext>
            </a:extLst>
          </p:cNvPr>
          <p:cNvSpPr txBox="1"/>
          <p:nvPr/>
        </p:nvSpPr>
        <p:spPr>
          <a:xfrm>
            <a:off x="838200" y="1516657"/>
            <a:ext cx="114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B050F4-F372-6A4A-A9F7-D7BD2797BAEA}"/>
                  </a:ext>
                </a:extLst>
              </p:cNvPr>
              <p:cNvSpPr txBox="1"/>
              <p:nvPr/>
            </p:nvSpPr>
            <p:spPr>
              <a:xfrm>
                <a:off x="2080660" y="2525151"/>
                <a:ext cx="391588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B050F4-F372-6A4A-A9F7-D7BD2797B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60" y="2525151"/>
                <a:ext cx="3915880" cy="380810"/>
              </a:xfrm>
              <a:prstGeom prst="rect">
                <a:avLst/>
              </a:prstGeom>
              <a:blipFill>
                <a:blip r:embed="rId4"/>
                <a:stretch>
                  <a:fillRect l="-129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195A79-08D2-BD4D-A6AA-36C077E9E032}"/>
                  </a:ext>
                </a:extLst>
              </p:cNvPr>
              <p:cNvSpPr/>
              <p:nvPr/>
            </p:nvSpPr>
            <p:spPr>
              <a:xfrm>
                <a:off x="6096000" y="2510660"/>
                <a:ext cx="2227726" cy="395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D195A79-08D2-BD4D-A6AA-36C077E9E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0660"/>
                <a:ext cx="2227726" cy="395301"/>
              </a:xfrm>
              <a:prstGeom prst="rect">
                <a:avLst/>
              </a:prstGeom>
              <a:blipFill>
                <a:blip r:embed="rId5"/>
                <a:stretch>
                  <a:fillRect l="-2286" t="-96875" b="-1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5E556F6-F844-0C45-A2DD-272AA59755E9}"/>
              </a:ext>
            </a:extLst>
          </p:cNvPr>
          <p:cNvSpPr txBox="1"/>
          <p:nvPr/>
        </p:nvSpPr>
        <p:spPr>
          <a:xfrm>
            <a:off x="2080660" y="3696887"/>
            <a:ext cx="24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 programming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32760CE-81FF-1E40-9351-98F5DCB1CCF3}"/>
              </a:ext>
            </a:extLst>
          </p:cNvPr>
          <p:cNvSpPr/>
          <p:nvPr/>
        </p:nvSpPr>
        <p:spPr>
          <a:xfrm>
            <a:off x="4753707" y="3750983"/>
            <a:ext cx="386862" cy="26113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6F2272-8122-3A45-9B02-C6E2C9DC9FFC}"/>
                  </a:ext>
                </a:extLst>
              </p:cNvPr>
              <p:cNvSpPr/>
              <p:nvPr/>
            </p:nvSpPr>
            <p:spPr>
              <a:xfrm>
                <a:off x="5388418" y="3480508"/>
                <a:ext cx="213019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6F2272-8122-3A45-9B02-C6E2C9DC9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18" y="3480508"/>
                <a:ext cx="2130199" cy="848566"/>
              </a:xfrm>
              <a:prstGeom prst="rect">
                <a:avLst/>
              </a:prstGeom>
              <a:blipFill>
                <a:blip r:embed="rId6"/>
                <a:stretch>
                  <a:fillRect l="-11834"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BEB7BD-2BB0-C74B-B78D-CBF19D8E939F}"/>
              </a:ext>
            </a:extLst>
          </p:cNvPr>
          <p:cNvSpPr txBox="1"/>
          <p:nvPr/>
        </p:nvSpPr>
        <p:spPr>
          <a:xfrm>
            <a:off x="5514535" y="4670474"/>
            <a:ext cx="1606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which minimizes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D2D384-901D-B240-B995-803504D86871}"/>
                  </a:ext>
                </a:extLst>
              </p:cNvPr>
              <p:cNvSpPr txBox="1"/>
              <p:nvPr/>
            </p:nvSpPr>
            <p:spPr>
              <a:xfrm>
                <a:off x="7452736" y="4576142"/>
                <a:ext cx="622093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D2D384-901D-B240-B995-803504D8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736" y="4576142"/>
                <a:ext cx="622093" cy="461024"/>
              </a:xfrm>
              <a:prstGeom prst="rect">
                <a:avLst/>
              </a:prstGeom>
              <a:blipFill>
                <a:blip r:embed="rId7"/>
                <a:stretch>
                  <a:fillRect l="-6000"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421E186-AD3C-FD4A-B39C-20FE4D261BA5}"/>
                  </a:ext>
                </a:extLst>
              </p:cNvPr>
              <p:cNvSpPr/>
              <p:nvPr/>
            </p:nvSpPr>
            <p:spPr>
              <a:xfrm>
                <a:off x="7980361" y="4446779"/>
                <a:ext cx="1157240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421E186-AD3C-FD4A-B39C-20FE4D261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361" y="4446779"/>
                <a:ext cx="1157240" cy="764505"/>
              </a:xfrm>
              <a:prstGeom prst="rect">
                <a:avLst/>
              </a:prstGeom>
              <a:blipFill>
                <a:blip r:embed="rId8"/>
                <a:stretch>
                  <a:fillRect l="-29348" t="-100000" r="-6522" b="-1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5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705D-A68F-AF45-97CC-3B2972F2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415"/>
            <a:ext cx="10515600" cy="9713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Types of support vectors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8928-A905-BC45-8771-BD66638A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0FA06-FD3B-8D40-A704-311222FE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A2A56-3D7C-9241-8ACD-319C5DA6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C365D-9A9C-0B4E-9C90-12D6B5C8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353AAD7-DA8A-0641-A603-BD958C7A7779}"/>
              </a:ext>
            </a:extLst>
          </p:cNvPr>
          <p:cNvGrpSpPr/>
          <p:nvPr/>
        </p:nvGrpSpPr>
        <p:grpSpPr>
          <a:xfrm>
            <a:off x="1113772" y="1671145"/>
            <a:ext cx="3620814" cy="3620814"/>
            <a:chOff x="1113772" y="1671145"/>
            <a:chExt cx="3620814" cy="36208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AA14C5-E64B-5149-8183-CC7FE77F6774}"/>
                </a:ext>
              </a:extLst>
            </p:cNvPr>
            <p:cNvSpPr/>
            <p:nvPr/>
          </p:nvSpPr>
          <p:spPr>
            <a:xfrm>
              <a:off x="2376361" y="4018360"/>
              <a:ext cx="223192" cy="22319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EDE3A-A2CD-6043-8831-BB08A8D2EA4D}"/>
                </a:ext>
              </a:extLst>
            </p:cNvPr>
            <p:cNvGrpSpPr/>
            <p:nvPr/>
          </p:nvGrpSpPr>
          <p:grpSpPr>
            <a:xfrm>
              <a:off x="1113772" y="1671145"/>
              <a:ext cx="3620814" cy="3620814"/>
              <a:chOff x="6928945" y="1671145"/>
              <a:chExt cx="3620814" cy="362081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66D0A6-0B67-9C46-BA43-8878D5036221}"/>
                  </a:ext>
                </a:extLst>
              </p:cNvPr>
              <p:cNvSpPr/>
              <p:nvPr/>
            </p:nvSpPr>
            <p:spPr>
              <a:xfrm>
                <a:off x="6928945" y="1671145"/>
                <a:ext cx="3620814" cy="36208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F70B05F-9D8D-3F47-AD44-B42FF142981F}"/>
                  </a:ext>
                </a:extLst>
              </p:cNvPr>
              <p:cNvSpPr/>
              <p:nvPr/>
            </p:nvSpPr>
            <p:spPr>
              <a:xfrm>
                <a:off x="8228286" y="4059603"/>
                <a:ext cx="132522" cy="1325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54729EB-DA62-2345-91A2-A3FC5ECCEBC1}"/>
                  </a:ext>
                </a:extLst>
              </p:cNvPr>
              <p:cNvSpPr/>
              <p:nvPr/>
            </p:nvSpPr>
            <p:spPr>
              <a:xfrm>
                <a:off x="8954870" y="4557554"/>
                <a:ext cx="132522" cy="1325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CC8BD09-C079-894E-8E3A-93475E3FE2C2}"/>
                  </a:ext>
                </a:extLst>
              </p:cNvPr>
              <p:cNvSpPr/>
              <p:nvPr/>
            </p:nvSpPr>
            <p:spPr>
              <a:xfrm>
                <a:off x="9289015" y="1872832"/>
                <a:ext cx="132522" cy="1325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2F32B2E-8AC4-B74F-992B-69120DF66BBB}"/>
                  </a:ext>
                </a:extLst>
              </p:cNvPr>
              <p:cNvSpPr/>
              <p:nvPr/>
            </p:nvSpPr>
            <p:spPr>
              <a:xfrm>
                <a:off x="9789987" y="2792062"/>
                <a:ext cx="132522" cy="1325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AB6AB2B-C229-E441-B372-9B42A560A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8945" y="2138996"/>
                <a:ext cx="3620814" cy="253103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AE3402-5618-E940-9024-B4D41000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8945" y="3152263"/>
                <a:ext cx="3053255" cy="212854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322CFB-6B7F-0344-B945-D3D0553C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634" y="1690732"/>
                <a:ext cx="2731125" cy="18991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721955-0907-BA46-9EC8-87EC16138571}"/>
                  </a:ext>
                </a:extLst>
              </p:cNvPr>
              <p:cNvSpPr/>
              <p:nvPr/>
            </p:nvSpPr>
            <p:spPr>
              <a:xfrm>
                <a:off x="9244764" y="2319235"/>
                <a:ext cx="132522" cy="1325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6D688B-E120-0D43-9DBC-C7C43C26838C}"/>
                  </a:ext>
                </a:extLst>
              </p:cNvPr>
              <p:cNvSpPr/>
              <p:nvPr/>
            </p:nvSpPr>
            <p:spPr>
              <a:xfrm>
                <a:off x="9982200" y="2385496"/>
                <a:ext cx="132522" cy="1325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2E5B6FE-3B3D-3F49-B8E5-45012E72A3D4}"/>
                  </a:ext>
                </a:extLst>
              </p:cNvPr>
              <p:cNvSpPr/>
              <p:nvPr/>
            </p:nvSpPr>
            <p:spPr>
              <a:xfrm>
                <a:off x="8095764" y="4763204"/>
                <a:ext cx="132522" cy="1325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30FCC3-FB7A-B746-AEB8-0AD23EE7AFC4}"/>
                  </a:ext>
                </a:extLst>
              </p:cNvPr>
              <p:cNvSpPr/>
              <p:nvPr/>
            </p:nvSpPr>
            <p:spPr>
              <a:xfrm>
                <a:off x="7752373" y="4470627"/>
                <a:ext cx="132522" cy="1325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DD9E31-2B5A-DE49-B0D8-28DB713453F9}"/>
                  </a:ext>
                </a:extLst>
              </p:cNvPr>
              <p:cNvSpPr/>
              <p:nvPr/>
            </p:nvSpPr>
            <p:spPr>
              <a:xfrm>
                <a:off x="9377286" y="2766371"/>
                <a:ext cx="132522" cy="132522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2586DA-FA4B-9E4D-8BCB-61B03D1DEA7D}"/>
                  </a:ext>
                </a:extLst>
              </p:cNvPr>
              <p:cNvSpPr/>
              <p:nvPr/>
            </p:nvSpPr>
            <p:spPr>
              <a:xfrm>
                <a:off x="8742325" y="4883310"/>
                <a:ext cx="132522" cy="13252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EFB32D-DA86-8543-9EAE-9BE54534D445}"/>
                </a:ext>
              </a:extLst>
            </p:cNvPr>
            <p:cNvSpPr/>
            <p:nvPr/>
          </p:nvSpPr>
          <p:spPr>
            <a:xfrm>
              <a:off x="4226347" y="2005354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403A26-DDB2-E84C-B96A-1B5CDD609CB9}"/>
                </a:ext>
              </a:extLst>
            </p:cNvPr>
            <p:cNvSpPr/>
            <p:nvPr/>
          </p:nvSpPr>
          <p:spPr>
            <a:xfrm>
              <a:off x="1473656" y="476916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CBB632-7B3A-AA40-B27B-A23F57025F16}"/>
                </a:ext>
              </a:extLst>
            </p:cNvPr>
            <p:cNvSpPr/>
            <p:nvPr/>
          </p:nvSpPr>
          <p:spPr>
            <a:xfrm>
              <a:off x="1581435" y="4150273"/>
              <a:ext cx="132522" cy="13252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75EC71-A3E3-9A47-9A09-A5314DB94909}"/>
                </a:ext>
              </a:extLst>
            </p:cNvPr>
            <p:cNvSpPr/>
            <p:nvPr/>
          </p:nvSpPr>
          <p:spPr>
            <a:xfrm>
              <a:off x="4459197" y="2860376"/>
              <a:ext cx="132522" cy="132522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525F8E5-78DE-024A-B09F-88598FCA6EA6}"/>
                </a:ext>
              </a:extLst>
            </p:cNvPr>
            <p:cNvSpPr/>
            <p:nvPr/>
          </p:nvSpPr>
          <p:spPr>
            <a:xfrm>
              <a:off x="3094362" y="4512219"/>
              <a:ext cx="223192" cy="22319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335CCC6-95CB-2B40-92C6-F6953B017DB8}"/>
                </a:ext>
              </a:extLst>
            </p:cNvPr>
            <p:cNvSpPr/>
            <p:nvPr/>
          </p:nvSpPr>
          <p:spPr>
            <a:xfrm>
              <a:off x="3521631" y="2714695"/>
              <a:ext cx="223192" cy="22319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CC8CF-E6E5-A940-9EE5-F3109B931FD7}"/>
                  </a:ext>
                </a:extLst>
              </p:cNvPr>
              <p:cNvSpPr txBox="1"/>
              <p:nvPr/>
            </p:nvSpPr>
            <p:spPr>
              <a:xfrm>
                <a:off x="5611906" y="1658471"/>
                <a:ext cx="372903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Margin</a:t>
                </a:r>
                <a:r>
                  <a:rPr lang="en-US" dirty="0"/>
                  <a:t> support vectors: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CC8CF-E6E5-A940-9EE5-F3109B93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06" y="1658471"/>
                <a:ext cx="3729034" cy="387927"/>
              </a:xfrm>
              <a:prstGeom prst="rect">
                <a:avLst/>
              </a:prstGeom>
              <a:blipFill>
                <a:blip r:embed="rId3"/>
                <a:stretch>
                  <a:fillRect l="-13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2CD4C87-7FDE-DF40-B152-2D0E687B1871}"/>
              </a:ext>
            </a:extLst>
          </p:cNvPr>
          <p:cNvSpPr txBox="1"/>
          <p:nvPr/>
        </p:nvSpPr>
        <p:spPr>
          <a:xfrm>
            <a:off x="8072717" y="1089554"/>
            <a:ext cx="142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Strictly greater than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9B0EF4-2E45-834D-9856-E637FEE52F8B}"/>
              </a:ext>
            </a:extLst>
          </p:cNvPr>
          <p:cNvCxnSpPr>
            <a:cxnSpLocks/>
          </p:cNvCxnSpPr>
          <p:nvPr/>
        </p:nvCxnSpPr>
        <p:spPr>
          <a:xfrm flipV="1">
            <a:off x="8283388" y="1398494"/>
            <a:ext cx="0" cy="2922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F24D8C-40B6-AE46-A26E-912FBFFFDD71}"/>
                  </a:ext>
                </a:extLst>
              </p:cNvPr>
              <p:cNvSpPr/>
              <p:nvPr/>
            </p:nvSpPr>
            <p:spPr>
              <a:xfrm>
                <a:off x="6160716" y="2142788"/>
                <a:ext cx="228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3F24D8C-40B6-AE46-A26E-912FBFFFD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716" y="2142788"/>
                <a:ext cx="2289409" cy="410177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4A16F-FD4A-5C49-A2DD-A62030B287E0}"/>
                  </a:ext>
                </a:extLst>
              </p:cNvPr>
              <p:cNvSpPr txBox="1"/>
              <p:nvPr/>
            </p:nvSpPr>
            <p:spPr>
              <a:xfrm>
                <a:off x="8574250" y="2134214"/>
                <a:ext cx="100476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4A16F-FD4A-5C49-A2DD-A62030B28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250" y="2134214"/>
                <a:ext cx="1004762" cy="380810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4C055C-7BE6-F44C-A159-9451945BB28C}"/>
                  </a:ext>
                </a:extLst>
              </p:cNvPr>
              <p:cNvSpPr txBox="1"/>
              <p:nvPr/>
            </p:nvSpPr>
            <p:spPr>
              <a:xfrm>
                <a:off x="5611906" y="2993633"/>
                <a:ext cx="3769558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Non-margin</a:t>
                </a:r>
                <a:r>
                  <a:rPr lang="en-US" dirty="0"/>
                  <a:t> support vectors: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4C055C-7BE6-F44C-A159-9451945BB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06" y="2993633"/>
                <a:ext cx="3769558" cy="387927"/>
              </a:xfrm>
              <a:prstGeom prst="rect">
                <a:avLst/>
              </a:prstGeom>
              <a:blipFill>
                <a:blip r:embed="rId6"/>
                <a:stretch>
                  <a:fillRect l="-1342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9734F77-AA25-C84D-919F-40BB504BB411}"/>
                  </a:ext>
                </a:extLst>
              </p:cNvPr>
              <p:cNvSpPr/>
              <p:nvPr/>
            </p:nvSpPr>
            <p:spPr>
              <a:xfrm>
                <a:off x="6160716" y="3477800"/>
                <a:ext cx="228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9734F77-AA25-C84D-919F-40BB504BB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716" y="3477800"/>
                <a:ext cx="2289409" cy="410177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4D9AB5-1B72-3142-A4F4-EB6774BDDBAD}"/>
                  </a:ext>
                </a:extLst>
              </p:cNvPr>
              <p:cNvSpPr txBox="1"/>
              <p:nvPr/>
            </p:nvSpPr>
            <p:spPr>
              <a:xfrm>
                <a:off x="8597052" y="3479767"/>
                <a:ext cx="100476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4D9AB5-1B72-3142-A4F4-EB6774BDD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052" y="3479767"/>
                <a:ext cx="1004762" cy="380810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29E4D8-DE77-0C40-91A9-059351BAD92D}"/>
                  </a:ext>
                </a:extLst>
              </p:cNvPr>
              <p:cNvSpPr/>
              <p:nvPr/>
            </p:nvSpPr>
            <p:spPr>
              <a:xfrm>
                <a:off x="9748741" y="3470677"/>
                <a:ext cx="1028167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29E4D8-DE77-0C40-91A9-059351BAD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741" y="3470677"/>
                <a:ext cx="1028167" cy="387927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9262E3B-19A5-7944-97A3-D9FA1C1828B4}"/>
                  </a:ext>
                </a:extLst>
              </p:cNvPr>
              <p:cNvSpPr/>
              <p:nvPr/>
            </p:nvSpPr>
            <p:spPr>
              <a:xfrm>
                <a:off x="9748741" y="2120304"/>
                <a:ext cx="1028167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9262E3B-19A5-7944-97A3-D9FA1C182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741" y="2120304"/>
                <a:ext cx="1028167" cy="387927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BC6FC6-4F50-5D4E-9514-47CA03A0ADB2}"/>
              </a:ext>
            </a:extLst>
          </p:cNvPr>
          <p:cNvCxnSpPr/>
          <p:nvPr/>
        </p:nvCxnSpPr>
        <p:spPr>
          <a:xfrm>
            <a:off x="5701553" y="3381560"/>
            <a:ext cx="10936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DB74DB-1453-5045-A78E-4B59EED52A53}"/>
              </a:ext>
            </a:extLst>
          </p:cNvPr>
          <p:cNvCxnSpPr/>
          <p:nvPr/>
        </p:nvCxnSpPr>
        <p:spPr>
          <a:xfrm>
            <a:off x="5710518" y="3381560"/>
            <a:ext cx="0" cy="12422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8FD52EFA-2636-CB4D-A528-CB8953D5A451}"/>
              </a:ext>
            </a:extLst>
          </p:cNvPr>
          <p:cNvSpPr/>
          <p:nvPr/>
        </p:nvSpPr>
        <p:spPr>
          <a:xfrm>
            <a:off x="5999699" y="4282795"/>
            <a:ext cx="295835" cy="1508405"/>
          </a:xfrm>
          <a:prstGeom prst="leftBrace">
            <a:avLst>
              <a:gd name="adj1" fmla="val 4469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2C4D2-FDBB-F047-BBF6-EF5384077508}"/>
              </a:ext>
            </a:extLst>
          </p:cNvPr>
          <p:cNvSpPr txBox="1"/>
          <p:nvPr/>
        </p:nvSpPr>
        <p:spPr>
          <a:xfrm>
            <a:off x="6373906" y="4239284"/>
            <a:ext cx="3685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Violate the margin, but correctly classified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E22E01-1391-2B43-BF09-44D885DE4519}"/>
                  </a:ext>
                </a:extLst>
              </p:cNvPr>
              <p:cNvSpPr/>
              <p:nvPr/>
            </p:nvSpPr>
            <p:spPr>
              <a:xfrm>
                <a:off x="6927167" y="4646213"/>
                <a:ext cx="2436051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0&lt;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E22E01-1391-2B43-BF09-44D885DE4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167" y="4646213"/>
                <a:ext cx="2436051" cy="3749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30B8FEC8-7A2B-7D4F-857E-ECED1CACC54C}"/>
              </a:ext>
            </a:extLst>
          </p:cNvPr>
          <p:cNvSpPr/>
          <p:nvPr/>
        </p:nvSpPr>
        <p:spPr>
          <a:xfrm>
            <a:off x="2487957" y="3550366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18344EA-9441-EF49-AC3B-EBE54D7B9B78}"/>
              </a:ext>
            </a:extLst>
          </p:cNvPr>
          <p:cNvSpPr/>
          <p:nvPr/>
        </p:nvSpPr>
        <p:spPr>
          <a:xfrm>
            <a:off x="2620479" y="2766371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C4C403E-C6F2-854B-95D4-235D71B2BB82}"/>
              </a:ext>
            </a:extLst>
          </p:cNvPr>
          <p:cNvSpPr/>
          <p:nvPr/>
        </p:nvSpPr>
        <p:spPr>
          <a:xfrm>
            <a:off x="1748597" y="3121335"/>
            <a:ext cx="132522" cy="13252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A173641-130A-FF40-B71C-3B99D8F8E30B}"/>
              </a:ext>
            </a:extLst>
          </p:cNvPr>
          <p:cNvSpPr/>
          <p:nvPr/>
        </p:nvSpPr>
        <p:spPr>
          <a:xfrm>
            <a:off x="2321137" y="2242843"/>
            <a:ext cx="132522" cy="132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961B42-AD0C-5842-BFAF-47F3E1B5CC9A}"/>
              </a:ext>
            </a:extLst>
          </p:cNvPr>
          <p:cNvSpPr txBox="1"/>
          <p:nvPr/>
        </p:nvSpPr>
        <p:spPr>
          <a:xfrm>
            <a:off x="6392152" y="5397120"/>
            <a:ext cx="3287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Violate the margin, and misclassified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8E9692F-3DC1-4043-AF80-AB61CD8B66D1}"/>
                  </a:ext>
                </a:extLst>
              </p:cNvPr>
              <p:cNvSpPr/>
              <p:nvPr/>
            </p:nvSpPr>
            <p:spPr>
              <a:xfrm>
                <a:off x="6945413" y="5804049"/>
                <a:ext cx="2054345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8E9692F-3DC1-4043-AF80-AB61CD8B6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413" y="5804049"/>
                <a:ext cx="2054345" cy="3749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9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4" grpId="0" animBg="1"/>
      <p:bldP spid="55" grpId="0"/>
      <p:bldP spid="56" grpId="0"/>
      <p:bldP spid="73" grpId="0" animBg="1"/>
      <p:bldP spid="74" grpId="0" animBg="1"/>
      <p:bldP spid="75" grpId="0" animBg="1"/>
      <p:bldP spid="76" grpId="0" animBg="1"/>
      <p:bldP spid="77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4B08-45CA-2846-AEB2-C8975346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1D2-2DE6-B64C-889F-663E09B7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Kernel method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Soft-margin SVM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570C1-2974-3D46-AEBB-8543B960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D008-EBCD-D743-9E6F-3222B21E2754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6B36A-7DAD-9147-ACCD-86EE3F93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94E2A-BE6C-BB45-8046-777D7DE3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E971-4B8A-9947-9682-940F2F5B8F5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AA8D8-C412-294A-9B39-23D96FE9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16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6B5-17A9-314F-ABDD-5EB2A51D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9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Choose proper hyperparameters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5815C-3BB4-5644-813F-A4517818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212B-6C29-DC45-8283-33761214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DF761-8E6B-7C48-ABE4-141052A5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272EE-3877-3C46-B02A-D1CFFE44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BE7A1-1B32-2042-A554-FE1532DEF15A}"/>
              </a:ext>
            </a:extLst>
          </p:cNvPr>
          <p:cNvSpPr txBox="1"/>
          <p:nvPr/>
        </p:nvSpPr>
        <p:spPr>
          <a:xfrm>
            <a:off x="1000461" y="1408732"/>
            <a:ext cx="325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margin is usually the default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3C8BE-73D6-BB40-8034-277F5EEC5EC2}"/>
                  </a:ext>
                </a:extLst>
              </p:cNvPr>
              <p:cNvSpPr txBox="1"/>
              <p:nvPr/>
            </p:nvSpPr>
            <p:spPr>
              <a:xfrm>
                <a:off x="1904104" y="1992696"/>
                <a:ext cx="2977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3C8BE-73D6-BB40-8034-277F5EEC5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104" y="1992696"/>
                <a:ext cx="2977418" cy="369332"/>
              </a:xfrm>
              <a:prstGeom prst="rect">
                <a:avLst/>
              </a:prstGeom>
              <a:blipFill>
                <a:blip r:embed="rId3"/>
                <a:stretch>
                  <a:fillRect l="-170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1BD2D9-7A7A-054A-918F-A1A6EBF85C9B}"/>
                  </a:ext>
                </a:extLst>
              </p:cNvPr>
              <p:cNvSpPr txBox="1"/>
              <p:nvPr/>
            </p:nvSpPr>
            <p:spPr>
              <a:xfrm>
                <a:off x="5335793" y="1992696"/>
                <a:ext cx="4387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can be determined by cross-validation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1BD2D9-7A7A-054A-918F-A1A6EBF8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793" y="1992696"/>
                <a:ext cx="4387932" cy="369332"/>
              </a:xfrm>
              <a:prstGeom prst="rect">
                <a:avLst/>
              </a:prstGeom>
              <a:blipFill>
                <a:blip r:embed="rId4"/>
                <a:stretch>
                  <a:fillRect l="-1156" t="-6667" r="-57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8FB1FF3-AAE0-6F44-87AD-A4DA657602F6}"/>
              </a:ext>
            </a:extLst>
          </p:cNvPr>
          <p:cNvSpPr txBox="1"/>
          <p:nvPr/>
        </p:nvSpPr>
        <p:spPr>
          <a:xfrm>
            <a:off x="1000461" y="2821929"/>
            <a:ext cx="313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with kernel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2B8C0-615E-4643-AE07-B886EF8A393C}"/>
              </a:ext>
            </a:extLst>
          </p:cNvPr>
          <p:cNvSpPr txBox="1"/>
          <p:nvPr/>
        </p:nvSpPr>
        <p:spPr>
          <a:xfrm>
            <a:off x="1001999" y="3424913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RBF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33630D-6178-E14D-85AC-7A0C9FCAF0B1}"/>
                  </a:ext>
                </a:extLst>
              </p:cNvPr>
              <p:cNvSpPr/>
              <p:nvPr/>
            </p:nvSpPr>
            <p:spPr>
              <a:xfrm>
                <a:off x="2627637" y="3424913"/>
                <a:ext cx="3126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33630D-6178-E14D-85AC-7A0C9FCAF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37" y="3424913"/>
                <a:ext cx="3126946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9622A8-5C59-BC45-B871-87078B7208DA}"/>
                  </a:ext>
                </a:extLst>
              </p:cNvPr>
              <p:cNvSpPr txBox="1"/>
              <p:nvPr/>
            </p:nvSpPr>
            <p:spPr>
              <a:xfrm>
                <a:off x="1904104" y="3989857"/>
                <a:ext cx="6103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best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using grid search: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9622A8-5C59-BC45-B871-87078B72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104" y="3989857"/>
                <a:ext cx="6103337" cy="369332"/>
              </a:xfrm>
              <a:prstGeom prst="rect">
                <a:avLst/>
              </a:prstGeom>
              <a:blipFill>
                <a:blip r:embed="rId6"/>
                <a:stretch>
                  <a:fillRect l="-830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BC2D-94D8-2849-AB42-09782E097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24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 of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42F9B-372A-5642-842A-1A971B46A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05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Maximize the margin </a:t>
                </a:r>
                <a:r>
                  <a:rPr lang="en-US" sz="2000" dirty="0">
                    <a:sym typeface="Wingdings" pitchFamily="2" charset="2"/>
                  </a:rPr>
                  <a:t> minimize 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0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§"/>
                </a:pPr>
                <a:endParaRPr lang="en-US" sz="20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§"/>
                </a:pPr>
                <a:endParaRPr lang="en-US" sz="20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>
                    <a:sym typeface="Wingdings" pitchFamily="2" charset="2"/>
                  </a:rPr>
                  <a:t>Use Kernel to replace the inner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ym typeface="Wingdings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𝑄</m:t>
                    </m:r>
                  </m:oMath>
                </a14:m>
                <a:r>
                  <a:rPr lang="en-US" sz="2000" dirty="0">
                    <a:sym typeface="Wingdings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0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§"/>
                </a:pPr>
                <a:endParaRPr lang="en-US" sz="200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>
                    <a:sym typeface="Wingdings" pitchFamily="2" charset="2"/>
                  </a:rPr>
                  <a:t>Soft margin  minimize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42F9B-372A-5642-842A-1A971B46A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052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7AEA5-5B30-F347-8A82-F6453884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8FA4-418A-CC4C-8E9D-95521FC8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66DC-FEA2-7E4D-9B2C-73AE1E115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031C7-1281-1647-9649-6C49E0718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6B3F1C-CA69-8D4C-8B95-ADB8E3DD7E88}"/>
                  </a:ext>
                </a:extLst>
              </p:cNvPr>
              <p:cNvSpPr txBox="1"/>
              <p:nvPr/>
            </p:nvSpPr>
            <p:spPr>
              <a:xfrm>
                <a:off x="2209800" y="2094168"/>
                <a:ext cx="210365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6B3F1C-CA69-8D4C-8B95-ADB8E3DD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094168"/>
                <a:ext cx="2103653" cy="526298"/>
              </a:xfrm>
              <a:prstGeom prst="rect">
                <a:avLst/>
              </a:prstGeom>
              <a:blipFill>
                <a:blip r:embed="rId4"/>
                <a:stretch>
                  <a:fillRect l="-599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5506F6-E9DB-AA4F-A700-E7D077F23C2D}"/>
                  </a:ext>
                </a:extLst>
              </p:cNvPr>
              <p:cNvSpPr txBox="1"/>
              <p:nvPr/>
            </p:nvSpPr>
            <p:spPr>
              <a:xfrm>
                <a:off x="4757276" y="1441003"/>
                <a:ext cx="69903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5506F6-E9DB-AA4F-A700-E7D077F23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276" y="1441003"/>
                <a:ext cx="699038" cy="518604"/>
              </a:xfrm>
              <a:prstGeom prst="rect">
                <a:avLst/>
              </a:prstGeom>
              <a:blipFill>
                <a:blip r:embed="rId5"/>
                <a:stretch>
                  <a:fillRect l="-7143" t="-2381" r="-178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4BE56-0112-DD4D-AB86-79A0E11FFC0C}"/>
                  </a:ext>
                </a:extLst>
              </p:cNvPr>
              <p:cNvSpPr txBox="1"/>
              <p:nvPr/>
            </p:nvSpPr>
            <p:spPr>
              <a:xfrm>
                <a:off x="4604886" y="2172651"/>
                <a:ext cx="2270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with QP,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4BE56-0112-DD4D-AB86-79A0E11FF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886" y="2172651"/>
                <a:ext cx="2270750" cy="369332"/>
              </a:xfrm>
              <a:prstGeom prst="rect">
                <a:avLst/>
              </a:prstGeom>
              <a:blipFill>
                <a:blip r:embed="rId6"/>
                <a:stretch>
                  <a:fillRect l="-22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ECCAC1-D1CF-5E45-8E63-0943F404C2DB}"/>
                  </a:ext>
                </a:extLst>
              </p:cNvPr>
              <p:cNvSpPr txBox="1"/>
              <p:nvPr/>
            </p:nvSpPr>
            <p:spPr>
              <a:xfrm>
                <a:off x="3896999" y="4192979"/>
                <a:ext cx="184326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ECCAC1-D1CF-5E45-8E63-0943F404C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99" y="4192979"/>
                <a:ext cx="1843262" cy="756233"/>
              </a:xfrm>
              <a:prstGeom prst="rect">
                <a:avLst/>
              </a:prstGeom>
              <a:blipFill>
                <a:blip r:embed="rId7"/>
                <a:stretch>
                  <a:fillRect l="-2740" t="-116393" r="-821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EE1DF-0A87-3E42-8A2A-B41D977E24C4}"/>
                  </a:ext>
                </a:extLst>
              </p:cNvPr>
              <p:cNvSpPr txBox="1"/>
              <p:nvPr/>
            </p:nvSpPr>
            <p:spPr>
              <a:xfrm>
                <a:off x="5968813" y="1544405"/>
                <a:ext cx="359463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EE1DF-0A87-3E42-8A2A-B41D977E2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813" y="1544405"/>
                <a:ext cx="3594638" cy="483466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64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41C-5D6D-2F4B-B8A4-13F5E5D8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34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Dealing with non-linearly separable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F17B0-9485-9546-8DEC-52BBB05E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4E2E8C-E8CE-5F45-ACA6-C3CCF048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1448"/>
            <a:ext cx="3584448" cy="3584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46BA2-D7EF-5E48-8E11-34EE9E42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88" y="2441448"/>
            <a:ext cx="3584448" cy="3584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AEBE35-F276-F34C-9162-426289915887}"/>
                  </a:ext>
                </a:extLst>
              </p:cNvPr>
              <p:cNvSpPr txBox="1"/>
              <p:nvPr/>
            </p:nvSpPr>
            <p:spPr>
              <a:xfrm>
                <a:off x="1993392" y="1749552"/>
                <a:ext cx="1641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AEBE35-F276-F34C-9162-4262899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92" y="1749552"/>
                <a:ext cx="1641347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D67487-8C96-D246-8025-E967E1703DCC}"/>
              </a:ext>
            </a:extLst>
          </p:cNvPr>
          <p:cNvSpPr txBox="1"/>
          <p:nvPr/>
        </p:nvSpPr>
        <p:spPr>
          <a:xfrm>
            <a:off x="4950179" y="1749552"/>
            <a:ext cx="218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 </a:t>
            </a:r>
            <a:r>
              <a:rPr lang="en-US" b="1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C450D5-FB42-4B4D-ADED-1B077C5970FA}"/>
                  </a:ext>
                </a:extLst>
              </p:cNvPr>
              <p:cNvSpPr txBox="1"/>
              <p:nvPr/>
            </p:nvSpPr>
            <p:spPr>
              <a:xfrm>
                <a:off x="8424672" y="1749552"/>
                <a:ext cx="153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C450D5-FB42-4B4D-ADED-1B077C59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672" y="1749552"/>
                <a:ext cx="1539332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409D2-F53E-BD4A-9EF0-85923A5C1F65}"/>
                  </a:ext>
                </a:extLst>
              </p:cNvPr>
              <p:cNvSpPr txBox="1"/>
              <p:nvPr/>
            </p:nvSpPr>
            <p:spPr>
              <a:xfrm>
                <a:off x="5072099" y="2220730"/>
                <a:ext cx="1666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−0.5)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409D2-F53E-BD4A-9EF0-85923A5C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99" y="2220730"/>
                <a:ext cx="1666034" cy="276999"/>
              </a:xfrm>
              <a:prstGeom prst="rect">
                <a:avLst/>
              </a:prstGeom>
              <a:blipFill>
                <a:blip r:embed="rId7"/>
                <a:stretch>
                  <a:fillRect l="-752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CD7AC-1E45-C545-BB6F-20690BC47EA1}"/>
                  </a:ext>
                </a:extLst>
              </p:cNvPr>
              <p:cNvSpPr txBox="1"/>
              <p:nvPr/>
            </p:nvSpPr>
            <p:spPr>
              <a:xfrm>
                <a:off x="5037763" y="2599575"/>
                <a:ext cx="17347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−0.5)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CD7AC-1E45-C545-BB6F-20690BC4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763" y="2599575"/>
                <a:ext cx="1734706" cy="276999"/>
              </a:xfrm>
              <a:prstGeom prst="rect">
                <a:avLst/>
              </a:prstGeom>
              <a:blipFill>
                <a:blip r:embed="rId8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831298FE-0ADD-0344-92B2-10CBC5DDD168}"/>
              </a:ext>
            </a:extLst>
          </p:cNvPr>
          <p:cNvSpPr/>
          <p:nvPr/>
        </p:nvSpPr>
        <p:spPr>
          <a:xfrm>
            <a:off x="4950179" y="3176016"/>
            <a:ext cx="1889533" cy="3474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314439C-AE73-3C45-A861-F312DB0FE0E1}"/>
              </a:ext>
            </a:extLst>
          </p:cNvPr>
          <p:cNvSpPr/>
          <p:nvPr/>
        </p:nvSpPr>
        <p:spPr>
          <a:xfrm flipH="1">
            <a:off x="4950179" y="4346448"/>
            <a:ext cx="1889533" cy="3474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AB5074-5032-A94B-88C5-8C300B5ABD55}"/>
              </a:ext>
            </a:extLst>
          </p:cNvPr>
          <p:cNvCxnSpPr>
            <a:cxnSpLocks/>
          </p:cNvCxnSpPr>
          <p:nvPr/>
        </p:nvCxnSpPr>
        <p:spPr>
          <a:xfrm>
            <a:off x="7802880" y="3621024"/>
            <a:ext cx="1947672" cy="194767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648FB4-212D-514B-9D23-12DD65D1DA30}"/>
              </a:ext>
            </a:extLst>
          </p:cNvPr>
          <p:cNvSpPr/>
          <p:nvPr/>
        </p:nvSpPr>
        <p:spPr>
          <a:xfrm>
            <a:off x="1838648" y="3176016"/>
            <a:ext cx="1950834" cy="195083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C835698-69F5-9E48-9047-69F1CFCF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A475-F7ED-004F-AA2B-FD77152A12ED}" type="datetime1">
              <a:rPr lang="en-US" smtClean="0"/>
              <a:t>11/28/18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15C9D86-28C3-CA4D-A70B-4D6780C0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65C8D96-BB35-6045-AD4F-96801EBE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6B027-32B4-E84B-AB00-6F7A9212B6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00037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𝑧</m:t>
                    </m:r>
                  </m:oMath>
                </a14:m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𝑥</m:t>
                    </m:r>
                  </m:oMath>
                </a14:m>
                <a:endParaRPr lang="en-US" sz="36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76B027-32B4-E84B-AB00-6F7A9212B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000379"/>
              </a:xfrm>
              <a:blipFill>
                <a:blip r:embed="rId2"/>
                <a:stretch>
                  <a:fillRect l="-16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82D335-75DC-0447-8270-DD76C97A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38CD7-91F1-0C4B-9163-C02BE62B2D4A}"/>
              </a:ext>
            </a:extLst>
          </p:cNvPr>
          <p:cNvSpPr txBox="1"/>
          <p:nvPr/>
        </p:nvSpPr>
        <p:spPr>
          <a:xfrm>
            <a:off x="792480" y="160324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of SVM: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C48B90-F175-8A46-B46B-204099710AEE}"/>
                  </a:ext>
                </a:extLst>
              </p:cNvPr>
              <p:cNvSpPr txBox="1"/>
              <p:nvPr/>
            </p:nvSpPr>
            <p:spPr>
              <a:xfrm>
                <a:off x="2679192" y="1437882"/>
                <a:ext cx="4434997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  <m: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C48B90-F175-8A46-B46B-204099710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92" y="1437882"/>
                <a:ext cx="4434997" cy="700063"/>
              </a:xfrm>
              <a:prstGeom prst="rect">
                <a:avLst/>
              </a:prstGeom>
              <a:blipFill>
                <a:blip r:embed="rId4"/>
                <a:stretch>
                  <a:fillRect l="-857" t="-114286" b="-17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F92A3FA-46C4-4A4E-95E8-2AF17AD421C9}"/>
              </a:ext>
            </a:extLst>
          </p:cNvPr>
          <p:cNvGrpSpPr/>
          <p:nvPr/>
        </p:nvGrpSpPr>
        <p:grpSpPr>
          <a:xfrm>
            <a:off x="6291393" y="1580135"/>
            <a:ext cx="1060540" cy="426720"/>
            <a:chOff x="7803201" y="2180671"/>
            <a:chExt cx="1060540" cy="426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5B10F-D917-8243-A8DA-10708BA01F4A}"/>
                </a:ext>
              </a:extLst>
            </p:cNvPr>
            <p:cNvSpPr/>
            <p:nvPr/>
          </p:nvSpPr>
          <p:spPr>
            <a:xfrm>
              <a:off x="7870093" y="2180671"/>
              <a:ext cx="993648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EE9323-ABC3-504A-8252-6735FC17B3C9}"/>
                    </a:ext>
                  </a:extLst>
                </p:cNvPr>
                <p:cNvSpPr/>
                <p:nvPr/>
              </p:nvSpPr>
              <p:spPr>
                <a:xfrm>
                  <a:off x="7803201" y="2196604"/>
                  <a:ext cx="916020" cy="3552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EE9323-ABC3-504A-8252-6735FC17B3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201" y="2196604"/>
                  <a:ext cx="916020" cy="35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89052-7195-D240-92A0-AA81CDEF4269}"/>
                  </a:ext>
                </a:extLst>
              </p:cNvPr>
              <p:cNvSpPr txBox="1"/>
              <p:nvPr/>
            </p:nvSpPr>
            <p:spPr>
              <a:xfrm>
                <a:off x="792480" y="2542032"/>
                <a:ext cx="3947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of higher dimension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489052-7195-D240-92A0-AA81CDEF4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2542032"/>
                <a:ext cx="3947747" cy="369332"/>
              </a:xfrm>
              <a:prstGeom prst="rect">
                <a:avLst/>
              </a:prstGeom>
              <a:blipFill>
                <a:blip r:embed="rId6"/>
                <a:stretch>
                  <a:fillRect l="-962" t="-3333" r="-32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D428A3-A5F3-C041-B236-BB9E54E909EB}"/>
                  </a:ext>
                </a:extLst>
              </p:cNvPr>
              <p:cNvSpPr/>
              <p:nvPr/>
            </p:nvSpPr>
            <p:spPr>
              <a:xfrm>
                <a:off x="1255180" y="3607096"/>
                <a:ext cx="2848024" cy="743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mr>
                      </m:m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D428A3-A5F3-C041-B236-BB9E54E90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80" y="3607096"/>
                <a:ext cx="2848024" cy="743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877C42-E62A-1A49-8B05-6C0E8D93C04F}"/>
              </a:ext>
            </a:extLst>
          </p:cNvPr>
          <p:cNvSpPr txBox="1"/>
          <p:nvPr/>
        </p:nvSpPr>
        <p:spPr>
          <a:xfrm>
            <a:off x="1825602" y="314910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space: 2D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34F19-F82C-A441-A28C-4EA337F58645}"/>
              </a:ext>
            </a:extLst>
          </p:cNvPr>
          <p:cNvCxnSpPr/>
          <p:nvPr/>
        </p:nvCxnSpPr>
        <p:spPr>
          <a:xfrm>
            <a:off x="3700463" y="3333774"/>
            <a:ext cx="21645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52A668-DE01-9948-B543-40062B2C8763}"/>
              </a:ext>
            </a:extLst>
          </p:cNvPr>
          <p:cNvSpPr txBox="1"/>
          <p:nvPr/>
        </p:nvSpPr>
        <p:spPr>
          <a:xfrm>
            <a:off x="6291393" y="314910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space: 1000-D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6DF94D-C40E-F74D-9B61-E6BC4AD3E604}"/>
                  </a:ext>
                </a:extLst>
              </p:cNvPr>
              <p:cNvSpPr/>
              <p:nvPr/>
            </p:nvSpPr>
            <p:spPr>
              <a:xfrm>
                <a:off x="6291393" y="3607096"/>
                <a:ext cx="3222164" cy="942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6DF94D-C40E-F74D-9B61-E6BC4AD3E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393" y="3607096"/>
                <a:ext cx="3222164" cy="9425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219604D6-0D22-574E-B362-459A6E933A09}"/>
              </a:ext>
            </a:extLst>
          </p:cNvPr>
          <p:cNvSpPr/>
          <p:nvPr/>
        </p:nvSpPr>
        <p:spPr>
          <a:xfrm rot="5400000">
            <a:off x="5088132" y="2212842"/>
            <a:ext cx="229066" cy="4891747"/>
          </a:xfrm>
          <a:prstGeom prst="rightBrace">
            <a:avLst>
              <a:gd name="adj1" fmla="val 297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A1E5A1-F253-A643-B99F-1229E48D5E2E}"/>
                  </a:ext>
                </a:extLst>
              </p:cNvPr>
              <p:cNvSpPr txBox="1"/>
              <p:nvPr/>
            </p:nvSpPr>
            <p:spPr>
              <a:xfrm>
                <a:off x="3840272" y="4835546"/>
                <a:ext cx="2724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inner products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A1E5A1-F253-A643-B99F-1229E48D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72" y="4835546"/>
                <a:ext cx="2724785" cy="369332"/>
              </a:xfrm>
              <a:prstGeom prst="rect">
                <a:avLst/>
              </a:prstGeom>
              <a:blipFill>
                <a:blip r:embed="rId9"/>
                <a:stretch>
                  <a:fillRect l="-1389" t="-6667" r="-46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CE0674-2204-8440-8DFE-77C8638E71C3}"/>
                  </a:ext>
                </a:extLst>
              </p:cNvPr>
              <p:cNvSpPr txBox="1"/>
              <p:nvPr/>
            </p:nvSpPr>
            <p:spPr>
              <a:xfrm>
                <a:off x="3458822" y="5267175"/>
                <a:ext cx="5665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data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does not change with dimension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CE0674-2204-8440-8DFE-77C8638E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822" y="5267175"/>
                <a:ext cx="5665141" cy="369332"/>
              </a:xfrm>
              <a:prstGeom prst="rect">
                <a:avLst/>
              </a:prstGeom>
              <a:blipFill>
                <a:blip r:embed="rId10"/>
                <a:stretch>
                  <a:fillRect l="-67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6BB499A-A32F-2A48-8E49-C9FBC459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36C1-24CF-684A-AF77-98AB67732DED}" type="datetime1">
              <a:rPr lang="en-US" smtClean="0"/>
              <a:t>11/28/18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454C76F-60C6-944C-B859-9B5401D6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93E4321-04FA-3A4E-895F-0D223B51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E11EC-565C-3547-9D40-609E4C6A6AAF}"/>
              </a:ext>
            </a:extLst>
          </p:cNvPr>
          <p:cNvSpPr txBox="1"/>
          <p:nvPr/>
        </p:nvSpPr>
        <p:spPr>
          <a:xfrm>
            <a:off x="3458822" y="5710335"/>
            <a:ext cx="293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optimization problem!</a:t>
            </a:r>
          </a:p>
        </p:txBody>
      </p:sp>
    </p:spTree>
    <p:extLst>
      <p:ext uri="{BB962C8B-B14F-4D97-AF65-F5344CB8AC3E}">
        <p14:creationId xmlns:p14="http://schemas.microsoft.com/office/powerpoint/2010/main" val="10061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10" grpId="0"/>
      <p:bldP spid="11" grpId="0"/>
      <p:bldP spid="12" grpId="0"/>
      <p:bldP spid="15" grpId="0"/>
      <p:bldP spid="16" grpId="0"/>
      <p:bldP spid="17" grpId="0" animBg="1"/>
      <p:bldP spid="18" grpId="0"/>
      <p:bldP spid="19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FB805-4562-0648-AD57-7255F6E426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07791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Support vectors in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space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FB805-4562-0648-AD57-7255F6E42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077913"/>
              </a:xfrm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423A-1FB2-8746-BD18-48A081DE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4A99F-0626-7745-8B9D-AFF0E37A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17EDC-43E4-D54F-9D81-8387A570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52E13-A9A8-C742-994D-41DAFC74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3BC5C4E-FF5F-5E4F-9F12-88517EAD990D}"/>
              </a:ext>
            </a:extLst>
          </p:cNvPr>
          <p:cNvGrpSpPr/>
          <p:nvPr/>
        </p:nvGrpSpPr>
        <p:grpSpPr>
          <a:xfrm>
            <a:off x="1328738" y="1871663"/>
            <a:ext cx="3979069" cy="3979069"/>
            <a:chOff x="1328738" y="1871663"/>
            <a:chExt cx="3979069" cy="39790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8CDED8-A882-F340-B041-605D20FC4294}"/>
                </a:ext>
              </a:extLst>
            </p:cNvPr>
            <p:cNvSpPr/>
            <p:nvPr/>
          </p:nvSpPr>
          <p:spPr>
            <a:xfrm>
              <a:off x="1328738" y="1871663"/>
              <a:ext cx="3979069" cy="39790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16478D-E1B7-A546-BBFC-BE8AD6E31F9B}"/>
                </a:ext>
              </a:extLst>
            </p:cNvPr>
            <p:cNvSpPr/>
            <p:nvPr/>
          </p:nvSpPr>
          <p:spPr>
            <a:xfrm>
              <a:off x="2721768" y="2193131"/>
              <a:ext cx="171450" cy="1714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711B74-216C-B34D-8F84-EE6383FD3C26}"/>
                </a:ext>
              </a:extLst>
            </p:cNvPr>
            <p:cNvSpPr/>
            <p:nvPr/>
          </p:nvSpPr>
          <p:spPr>
            <a:xfrm>
              <a:off x="3409950" y="2481262"/>
              <a:ext cx="171450" cy="1714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91568F4-47D4-6F48-B40B-C49D9A101606}"/>
                </a:ext>
              </a:extLst>
            </p:cNvPr>
            <p:cNvSpPr/>
            <p:nvPr/>
          </p:nvSpPr>
          <p:spPr>
            <a:xfrm>
              <a:off x="1740694" y="3433762"/>
              <a:ext cx="171450" cy="1714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336BFCE-CE54-354A-9B08-08E89ED8631E}"/>
                </a:ext>
              </a:extLst>
            </p:cNvPr>
            <p:cNvSpPr/>
            <p:nvPr/>
          </p:nvSpPr>
          <p:spPr>
            <a:xfrm>
              <a:off x="1740694" y="4025105"/>
              <a:ext cx="171450" cy="1714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DB016C-0476-B247-B448-76BC1D07EC9A}"/>
                </a:ext>
              </a:extLst>
            </p:cNvPr>
            <p:cNvSpPr/>
            <p:nvPr/>
          </p:nvSpPr>
          <p:spPr>
            <a:xfrm>
              <a:off x="2450307" y="3728244"/>
              <a:ext cx="171450" cy="1714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DAF879-7F15-8745-96B1-2AD7ABC3FB88}"/>
                </a:ext>
              </a:extLst>
            </p:cNvPr>
            <p:cNvSpPr/>
            <p:nvPr/>
          </p:nvSpPr>
          <p:spPr>
            <a:xfrm>
              <a:off x="3657601" y="3897312"/>
              <a:ext cx="171450" cy="1714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AD17EF-01DA-8440-A599-0FACF09268E8}"/>
                </a:ext>
              </a:extLst>
            </p:cNvPr>
            <p:cNvSpPr/>
            <p:nvPr/>
          </p:nvSpPr>
          <p:spPr>
            <a:xfrm>
              <a:off x="3203974" y="3176587"/>
              <a:ext cx="171450" cy="1714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A5E3A1-878B-DC4D-88E5-457F2BEF988D}"/>
                </a:ext>
              </a:extLst>
            </p:cNvPr>
            <p:cNvSpPr/>
            <p:nvPr/>
          </p:nvSpPr>
          <p:spPr>
            <a:xfrm>
              <a:off x="4605339" y="3262312"/>
              <a:ext cx="171450" cy="1714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0641FE-3C2F-9448-894D-47A9E69E066E}"/>
                </a:ext>
              </a:extLst>
            </p:cNvPr>
            <p:cNvSpPr/>
            <p:nvPr/>
          </p:nvSpPr>
          <p:spPr>
            <a:xfrm>
              <a:off x="2957513" y="4738686"/>
              <a:ext cx="171450" cy="1714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75F998-0552-C04B-875B-5754E6B20771}"/>
                </a:ext>
              </a:extLst>
            </p:cNvPr>
            <p:cNvSpPr/>
            <p:nvPr/>
          </p:nvSpPr>
          <p:spPr>
            <a:xfrm>
              <a:off x="3867152" y="5062537"/>
              <a:ext cx="171450" cy="1714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C044D5-BE66-1944-AEF7-7062B4352C98}"/>
                </a:ext>
              </a:extLst>
            </p:cNvPr>
            <p:cNvSpPr/>
            <p:nvPr/>
          </p:nvSpPr>
          <p:spPr>
            <a:xfrm>
              <a:off x="4729164" y="4738686"/>
              <a:ext cx="171450" cy="17145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4B95EBBA-7698-BF4F-AEE5-EB8EC13B9598}"/>
              </a:ext>
            </a:extLst>
          </p:cNvPr>
          <p:cNvSpPr/>
          <p:nvPr/>
        </p:nvSpPr>
        <p:spPr>
          <a:xfrm>
            <a:off x="1493046" y="2278856"/>
            <a:ext cx="3321843" cy="3057525"/>
          </a:xfrm>
          <a:custGeom>
            <a:avLst/>
            <a:gdLst>
              <a:gd name="connsiteX0" fmla="*/ 3321843 w 3321843"/>
              <a:gd name="connsiteY0" fmla="*/ 0 h 3057525"/>
              <a:gd name="connsiteX1" fmla="*/ 3286125 w 3321843"/>
              <a:gd name="connsiteY1" fmla="*/ 100012 h 3057525"/>
              <a:gd name="connsiteX2" fmla="*/ 3250406 w 3321843"/>
              <a:gd name="connsiteY2" fmla="*/ 142875 h 3057525"/>
              <a:gd name="connsiteX3" fmla="*/ 3228975 w 3321843"/>
              <a:gd name="connsiteY3" fmla="*/ 171450 h 3057525"/>
              <a:gd name="connsiteX4" fmla="*/ 3164681 w 3321843"/>
              <a:gd name="connsiteY4" fmla="*/ 221456 h 3057525"/>
              <a:gd name="connsiteX5" fmla="*/ 3143250 w 3321843"/>
              <a:gd name="connsiteY5" fmla="*/ 235743 h 3057525"/>
              <a:gd name="connsiteX6" fmla="*/ 3093243 w 3321843"/>
              <a:gd name="connsiteY6" fmla="*/ 250031 h 3057525"/>
              <a:gd name="connsiteX7" fmla="*/ 3071812 w 3321843"/>
              <a:gd name="connsiteY7" fmla="*/ 264318 h 3057525"/>
              <a:gd name="connsiteX8" fmla="*/ 3043237 w 3321843"/>
              <a:gd name="connsiteY8" fmla="*/ 271462 h 3057525"/>
              <a:gd name="connsiteX9" fmla="*/ 3021806 w 3321843"/>
              <a:gd name="connsiteY9" fmla="*/ 278606 h 3057525"/>
              <a:gd name="connsiteX10" fmla="*/ 2993231 w 3321843"/>
              <a:gd name="connsiteY10" fmla="*/ 292893 h 3057525"/>
              <a:gd name="connsiteX11" fmla="*/ 2907506 w 3321843"/>
              <a:gd name="connsiteY11" fmla="*/ 321468 h 3057525"/>
              <a:gd name="connsiteX12" fmla="*/ 2836068 w 3321843"/>
              <a:gd name="connsiteY12" fmla="*/ 350043 h 3057525"/>
              <a:gd name="connsiteX13" fmla="*/ 2807493 w 3321843"/>
              <a:gd name="connsiteY13" fmla="*/ 357187 h 3057525"/>
              <a:gd name="connsiteX14" fmla="*/ 2771775 w 3321843"/>
              <a:gd name="connsiteY14" fmla="*/ 371475 h 3057525"/>
              <a:gd name="connsiteX15" fmla="*/ 2707481 w 3321843"/>
              <a:gd name="connsiteY15" fmla="*/ 407193 h 3057525"/>
              <a:gd name="connsiteX16" fmla="*/ 2686050 w 3321843"/>
              <a:gd name="connsiteY16" fmla="*/ 421481 h 3057525"/>
              <a:gd name="connsiteX17" fmla="*/ 2621756 w 3321843"/>
              <a:gd name="connsiteY17" fmla="*/ 435768 h 3057525"/>
              <a:gd name="connsiteX18" fmla="*/ 2550318 w 3321843"/>
              <a:gd name="connsiteY18" fmla="*/ 457200 h 3057525"/>
              <a:gd name="connsiteX19" fmla="*/ 2371725 w 3321843"/>
              <a:gd name="connsiteY19" fmla="*/ 471487 h 3057525"/>
              <a:gd name="connsiteX20" fmla="*/ 2286000 w 3321843"/>
              <a:gd name="connsiteY20" fmla="*/ 485775 h 3057525"/>
              <a:gd name="connsiteX21" fmla="*/ 2178843 w 3321843"/>
              <a:gd name="connsiteY21" fmla="*/ 500062 h 3057525"/>
              <a:gd name="connsiteX22" fmla="*/ 2157412 w 3321843"/>
              <a:gd name="connsiteY22" fmla="*/ 507206 h 3057525"/>
              <a:gd name="connsiteX23" fmla="*/ 2071687 w 3321843"/>
              <a:gd name="connsiteY23" fmla="*/ 521493 h 3057525"/>
              <a:gd name="connsiteX24" fmla="*/ 2021681 w 3321843"/>
              <a:gd name="connsiteY24" fmla="*/ 528637 h 3057525"/>
              <a:gd name="connsiteX25" fmla="*/ 1993106 w 3321843"/>
              <a:gd name="connsiteY25" fmla="*/ 535781 h 3057525"/>
              <a:gd name="connsiteX26" fmla="*/ 1957387 w 3321843"/>
              <a:gd name="connsiteY26" fmla="*/ 542925 h 3057525"/>
              <a:gd name="connsiteX27" fmla="*/ 1914525 w 3321843"/>
              <a:gd name="connsiteY27" fmla="*/ 557212 h 3057525"/>
              <a:gd name="connsiteX28" fmla="*/ 1864518 w 3321843"/>
              <a:gd name="connsiteY28" fmla="*/ 564356 h 3057525"/>
              <a:gd name="connsiteX29" fmla="*/ 1807368 w 3321843"/>
              <a:gd name="connsiteY29" fmla="*/ 578643 h 3057525"/>
              <a:gd name="connsiteX30" fmla="*/ 1735931 w 3321843"/>
              <a:gd name="connsiteY30" fmla="*/ 600075 h 3057525"/>
              <a:gd name="connsiteX31" fmla="*/ 1693068 w 3321843"/>
              <a:gd name="connsiteY31" fmla="*/ 614362 h 3057525"/>
              <a:gd name="connsiteX32" fmla="*/ 1671637 w 3321843"/>
              <a:gd name="connsiteY32" fmla="*/ 621506 h 3057525"/>
              <a:gd name="connsiteX33" fmla="*/ 1621631 w 3321843"/>
              <a:gd name="connsiteY33" fmla="*/ 650081 h 3057525"/>
              <a:gd name="connsiteX34" fmla="*/ 1593056 w 3321843"/>
              <a:gd name="connsiteY34" fmla="*/ 664368 h 3057525"/>
              <a:gd name="connsiteX35" fmla="*/ 1571625 w 3321843"/>
              <a:gd name="connsiteY35" fmla="*/ 685800 h 3057525"/>
              <a:gd name="connsiteX36" fmla="*/ 1550193 w 3321843"/>
              <a:gd name="connsiteY36" fmla="*/ 692943 h 3057525"/>
              <a:gd name="connsiteX37" fmla="*/ 1514475 w 3321843"/>
              <a:gd name="connsiteY37" fmla="*/ 714375 h 3057525"/>
              <a:gd name="connsiteX38" fmla="*/ 1485900 w 3321843"/>
              <a:gd name="connsiteY38" fmla="*/ 728662 h 3057525"/>
              <a:gd name="connsiteX39" fmla="*/ 1428750 w 3321843"/>
              <a:gd name="connsiteY39" fmla="*/ 792956 h 3057525"/>
              <a:gd name="connsiteX40" fmla="*/ 1393031 w 3321843"/>
              <a:gd name="connsiteY40" fmla="*/ 835818 h 3057525"/>
              <a:gd name="connsiteX41" fmla="*/ 1371600 w 3321843"/>
              <a:gd name="connsiteY41" fmla="*/ 878681 h 3057525"/>
              <a:gd name="connsiteX42" fmla="*/ 1371600 w 3321843"/>
              <a:gd name="connsiteY42" fmla="*/ 1021556 h 3057525"/>
              <a:gd name="connsiteX43" fmla="*/ 1378743 w 3321843"/>
              <a:gd name="connsiteY43" fmla="*/ 1057275 h 3057525"/>
              <a:gd name="connsiteX44" fmla="*/ 1385887 w 3321843"/>
              <a:gd name="connsiteY44" fmla="*/ 1107281 h 3057525"/>
              <a:gd name="connsiteX45" fmla="*/ 1400175 w 3321843"/>
              <a:gd name="connsiteY45" fmla="*/ 1171575 h 3057525"/>
              <a:gd name="connsiteX46" fmla="*/ 1435893 w 3321843"/>
              <a:gd name="connsiteY46" fmla="*/ 1214437 h 3057525"/>
              <a:gd name="connsiteX47" fmla="*/ 1478756 w 3321843"/>
              <a:gd name="connsiteY47" fmla="*/ 1243012 h 3057525"/>
              <a:gd name="connsiteX48" fmla="*/ 1521618 w 3321843"/>
              <a:gd name="connsiteY48" fmla="*/ 1257300 h 3057525"/>
              <a:gd name="connsiteX49" fmla="*/ 1543050 w 3321843"/>
              <a:gd name="connsiteY49" fmla="*/ 1264443 h 3057525"/>
              <a:gd name="connsiteX50" fmla="*/ 1614487 w 3321843"/>
              <a:gd name="connsiteY50" fmla="*/ 1278731 h 3057525"/>
              <a:gd name="connsiteX51" fmla="*/ 1721643 w 3321843"/>
              <a:gd name="connsiteY51" fmla="*/ 1293018 h 3057525"/>
              <a:gd name="connsiteX52" fmla="*/ 1750218 w 3321843"/>
              <a:gd name="connsiteY52" fmla="*/ 1300162 h 3057525"/>
              <a:gd name="connsiteX53" fmla="*/ 1771650 w 3321843"/>
              <a:gd name="connsiteY53" fmla="*/ 1307306 h 3057525"/>
              <a:gd name="connsiteX54" fmla="*/ 1864518 w 3321843"/>
              <a:gd name="connsiteY54" fmla="*/ 1321593 h 3057525"/>
              <a:gd name="connsiteX55" fmla="*/ 1943100 w 3321843"/>
              <a:gd name="connsiteY55" fmla="*/ 1335881 h 3057525"/>
              <a:gd name="connsiteX56" fmla="*/ 1978818 w 3321843"/>
              <a:gd name="connsiteY56" fmla="*/ 1343025 h 3057525"/>
              <a:gd name="connsiteX57" fmla="*/ 2035968 w 3321843"/>
              <a:gd name="connsiteY57" fmla="*/ 1350168 h 3057525"/>
              <a:gd name="connsiteX58" fmla="*/ 2085975 w 3321843"/>
              <a:gd name="connsiteY58" fmla="*/ 1357312 h 3057525"/>
              <a:gd name="connsiteX59" fmla="*/ 2121693 w 3321843"/>
              <a:gd name="connsiteY59" fmla="*/ 1364456 h 3057525"/>
              <a:gd name="connsiteX60" fmla="*/ 2164556 w 3321843"/>
              <a:gd name="connsiteY60" fmla="*/ 1371600 h 3057525"/>
              <a:gd name="connsiteX61" fmla="*/ 2193131 w 3321843"/>
              <a:gd name="connsiteY61" fmla="*/ 1385887 h 3057525"/>
              <a:gd name="connsiteX62" fmla="*/ 2228850 w 3321843"/>
              <a:gd name="connsiteY62" fmla="*/ 1393031 h 3057525"/>
              <a:gd name="connsiteX63" fmla="*/ 2286000 w 3321843"/>
              <a:gd name="connsiteY63" fmla="*/ 1407318 h 3057525"/>
              <a:gd name="connsiteX64" fmla="*/ 2328862 w 3321843"/>
              <a:gd name="connsiteY64" fmla="*/ 1421606 h 3057525"/>
              <a:gd name="connsiteX65" fmla="*/ 2350293 w 3321843"/>
              <a:gd name="connsiteY65" fmla="*/ 1428750 h 3057525"/>
              <a:gd name="connsiteX66" fmla="*/ 2378868 w 3321843"/>
              <a:gd name="connsiteY66" fmla="*/ 1435893 h 3057525"/>
              <a:gd name="connsiteX67" fmla="*/ 2450306 w 3321843"/>
              <a:gd name="connsiteY67" fmla="*/ 1457325 h 3057525"/>
              <a:gd name="connsiteX68" fmla="*/ 2471737 w 3321843"/>
              <a:gd name="connsiteY68" fmla="*/ 1471612 h 3057525"/>
              <a:gd name="connsiteX69" fmla="*/ 2493168 w 3321843"/>
              <a:gd name="connsiteY69" fmla="*/ 1478756 h 3057525"/>
              <a:gd name="connsiteX70" fmla="*/ 2536031 w 3321843"/>
              <a:gd name="connsiteY70" fmla="*/ 1521618 h 3057525"/>
              <a:gd name="connsiteX71" fmla="*/ 2557462 w 3321843"/>
              <a:gd name="connsiteY71" fmla="*/ 1543050 h 3057525"/>
              <a:gd name="connsiteX72" fmla="*/ 2586037 w 3321843"/>
              <a:gd name="connsiteY72" fmla="*/ 1585912 h 3057525"/>
              <a:gd name="connsiteX73" fmla="*/ 2593181 w 3321843"/>
              <a:gd name="connsiteY73" fmla="*/ 1621631 h 3057525"/>
              <a:gd name="connsiteX74" fmla="*/ 2607468 w 3321843"/>
              <a:gd name="connsiteY74" fmla="*/ 1650206 h 3057525"/>
              <a:gd name="connsiteX75" fmla="*/ 2614612 w 3321843"/>
              <a:gd name="connsiteY75" fmla="*/ 1671637 h 3057525"/>
              <a:gd name="connsiteX76" fmla="*/ 2600325 w 3321843"/>
              <a:gd name="connsiteY76" fmla="*/ 1885950 h 3057525"/>
              <a:gd name="connsiteX77" fmla="*/ 2593181 w 3321843"/>
              <a:gd name="connsiteY77" fmla="*/ 1907381 h 3057525"/>
              <a:gd name="connsiteX78" fmla="*/ 2557462 w 3321843"/>
              <a:gd name="connsiteY78" fmla="*/ 1950243 h 3057525"/>
              <a:gd name="connsiteX79" fmla="*/ 2543175 w 3321843"/>
              <a:gd name="connsiteY79" fmla="*/ 1978818 h 3057525"/>
              <a:gd name="connsiteX80" fmla="*/ 2457450 w 3321843"/>
              <a:gd name="connsiteY80" fmla="*/ 2021681 h 3057525"/>
              <a:gd name="connsiteX81" fmla="*/ 2421731 w 3321843"/>
              <a:gd name="connsiteY81" fmla="*/ 2028825 h 3057525"/>
              <a:gd name="connsiteX82" fmla="*/ 2393156 w 3321843"/>
              <a:gd name="connsiteY82" fmla="*/ 2035968 h 3057525"/>
              <a:gd name="connsiteX83" fmla="*/ 2243137 w 3321843"/>
              <a:gd name="connsiteY83" fmla="*/ 2050256 h 3057525"/>
              <a:gd name="connsiteX84" fmla="*/ 2193131 w 3321843"/>
              <a:gd name="connsiteY84" fmla="*/ 2057400 h 3057525"/>
              <a:gd name="connsiteX85" fmla="*/ 2143125 w 3321843"/>
              <a:gd name="connsiteY85" fmla="*/ 2071687 h 3057525"/>
              <a:gd name="connsiteX86" fmla="*/ 1971675 w 3321843"/>
              <a:gd name="connsiteY86" fmla="*/ 2078831 h 3057525"/>
              <a:gd name="connsiteX87" fmla="*/ 1843087 w 3321843"/>
              <a:gd name="connsiteY87" fmla="*/ 2093118 h 3057525"/>
              <a:gd name="connsiteX88" fmla="*/ 1807368 w 3321843"/>
              <a:gd name="connsiteY88" fmla="*/ 2107406 h 3057525"/>
              <a:gd name="connsiteX89" fmla="*/ 1764506 w 3321843"/>
              <a:gd name="connsiteY89" fmla="*/ 2114550 h 3057525"/>
              <a:gd name="connsiteX90" fmla="*/ 1728787 w 3321843"/>
              <a:gd name="connsiteY90" fmla="*/ 2121693 h 3057525"/>
              <a:gd name="connsiteX91" fmla="*/ 1543050 w 3321843"/>
              <a:gd name="connsiteY91" fmla="*/ 2135981 h 3057525"/>
              <a:gd name="connsiteX92" fmla="*/ 1493043 w 3321843"/>
              <a:gd name="connsiteY92" fmla="*/ 2157412 h 3057525"/>
              <a:gd name="connsiteX93" fmla="*/ 1421606 w 3321843"/>
              <a:gd name="connsiteY93" fmla="*/ 2178843 h 3057525"/>
              <a:gd name="connsiteX94" fmla="*/ 1385887 w 3321843"/>
              <a:gd name="connsiteY94" fmla="*/ 2185987 h 3057525"/>
              <a:gd name="connsiteX95" fmla="*/ 1335881 w 3321843"/>
              <a:gd name="connsiteY95" fmla="*/ 2207418 h 3057525"/>
              <a:gd name="connsiteX96" fmla="*/ 1307306 w 3321843"/>
              <a:gd name="connsiteY96" fmla="*/ 2214562 h 3057525"/>
              <a:gd name="connsiteX97" fmla="*/ 1278731 w 3321843"/>
              <a:gd name="connsiteY97" fmla="*/ 2228850 h 3057525"/>
              <a:gd name="connsiteX98" fmla="*/ 1235868 w 3321843"/>
              <a:gd name="connsiteY98" fmla="*/ 2243137 h 3057525"/>
              <a:gd name="connsiteX99" fmla="*/ 1214437 w 3321843"/>
              <a:gd name="connsiteY99" fmla="*/ 2250281 h 3057525"/>
              <a:gd name="connsiteX100" fmla="*/ 1178718 w 3321843"/>
              <a:gd name="connsiteY100" fmla="*/ 2264568 h 3057525"/>
              <a:gd name="connsiteX101" fmla="*/ 1157287 w 3321843"/>
              <a:gd name="connsiteY101" fmla="*/ 2278856 h 3057525"/>
              <a:gd name="connsiteX102" fmla="*/ 1121568 w 3321843"/>
              <a:gd name="connsiteY102" fmla="*/ 2286000 h 3057525"/>
              <a:gd name="connsiteX103" fmla="*/ 1050131 w 3321843"/>
              <a:gd name="connsiteY103" fmla="*/ 2321718 h 3057525"/>
              <a:gd name="connsiteX104" fmla="*/ 964406 w 3321843"/>
              <a:gd name="connsiteY104" fmla="*/ 2364581 h 3057525"/>
              <a:gd name="connsiteX105" fmla="*/ 935831 w 3321843"/>
              <a:gd name="connsiteY105" fmla="*/ 2378868 h 3057525"/>
              <a:gd name="connsiteX106" fmla="*/ 885825 w 3321843"/>
              <a:gd name="connsiteY106" fmla="*/ 2407443 h 3057525"/>
              <a:gd name="connsiteX107" fmla="*/ 850106 w 3321843"/>
              <a:gd name="connsiteY107" fmla="*/ 2428875 h 3057525"/>
              <a:gd name="connsiteX108" fmla="*/ 792956 w 3321843"/>
              <a:gd name="connsiteY108" fmla="*/ 2457450 h 3057525"/>
              <a:gd name="connsiteX109" fmla="*/ 764381 w 3321843"/>
              <a:gd name="connsiteY109" fmla="*/ 2478881 h 3057525"/>
              <a:gd name="connsiteX110" fmla="*/ 742950 w 3321843"/>
              <a:gd name="connsiteY110" fmla="*/ 2500312 h 3057525"/>
              <a:gd name="connsiteX111" fmla="*/ 678656 w 3321843"/>
              <a:gd name="connsiteY111" fmla="*/ 2536031 h 3057525"/>
              <a:gd name="connsiteX112" fmla="*/ 621506 w 3321843"/>
              <a:gd name="connsiteY112" fmla="*/ 2578893 h 3057525"/>
              <a:gd name="connsiteX113" fmla="*/ 600075 w 3321843"/>
              <a:gd name="connsiteY113" fmla="*/ 2600325 h 3057525"/>
              <a:gd name="connsiteX114" fmla="*/ 542925 w 3321843"/>
              <a:gd name="connsiteY114" fmla="*/ 2628900 h 3057525"/>
              <a:gd name="connsiteX115" fmla="*/ 514350 w 3321843"/>
              <a:gd name="connsiteY115" fmla="*/ 2643187 h 3057525"/>
              <a:gd name="connsiteX116" fmla="*/ 478631 w 3321843"/>
              <a:gd name="connsiteY116" fmla="*/ 2657475 h 3057525"/>
              <a:gd name="connsiteX117" fmla="*/ 442912 w 3321843"/>
              <a:gd name="connsiteY117" fmla="*/ 2678906 h 3057525"/>
              <a:gd name="connsiteX118" fmla="*/ 421481 w 3321843"/>
              <a:gd name="connsiteY118" fmla="*/ 2693193 h 3057525"/>
              <a:gd name="connsiteX119" fmla="*/ 400050 w 3321843"/>
              <a:gd name="connsiteY119" fmla="*/ 2700337 h 3057525"/>
              <a:gd name="connsiteX120" fmla="*/ 328612 w 3321843"/>
              <a:gd name="connsiteY120" fmla="*/ 2757487 h 3057525"/>
              <a:gd name="connsiteX121" fmla="*/ 307181 w 3321843"/>
              <a:gd name="connsiteY121" fmla="*/ 2771775 h 3057525"/>
              <a:gd name="connsiteX122" fmla="*/ 285750 w 3321843"/>
              <a:gd name="connsiteY122" fmla="*/ 2793206 h 3057525"/>
              <a:gd name="connsiteX123" fmla="*/ 221456 w 3321843"/>
              <a:gd name="connsiteY123" fmla="*/ 2836068 h 3057525"/>
              <a:gd name="connsiteX124" fmla="*/ 164306 w 3321843"/>
              <a:gd name="connsiteY124" fmla="*/ 2886075 h 3057525"/>
              <a:gd name="connsiteX125" fmla="*/ 121443 w 3321843"/>
              <a:gd name="connsiteY125" fmla="*/ 2928937 h 3057525"/>
              <a:gd name="connsiteX126" fmla="*/ 92868 w 3321843"/>
              <a:gd name="connsiteY126" fmla="*/ 2964656 h 3057525"/>
              <a:gd name="connsiteX127" fmla="*/ 64293 w 3321843"/>
              <a:gd name="connsiteY127" fmla="*/ 2986087 h 3057525"/>
              <a:gd name="connsiteX128" fmla="*/ 50006 w 3321843"/>
              <a:gd name="connsiteY128" fmla="*/ 3007518 h 3057525"/>
              <a:gd name="connsiteX129" fmla="*/ 0 w 3321843"/>
              <a:gd name="connsiteY129" fmla="*/ 3057525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3321843" h="3057525">
                <a:moveTo>
                  <a:pt x="3321843" y="0"/>
                </a:moveTo>
                <a:cubicBezTo>
                  <a:pt x="3306719" y="50413"/>
                  <a:pt x="3307517" y="62576"/>
                  <a:pt x="3286125" y="100012"/>
                </a:cubicBezTo>
                <a:cubicBezTo>
                  <a:pt x="3268083" y="131585"/>
                  <a:pt x="3275731" y="113329"/>
                  <a:pt x="3250406" y="142875"/>
                </a:cubicBezTo>
                <a:cubicBezTo>
                  <a:pt x="3242658" y="151915"/>
                  <a:pt x="3237752" y="163405"/>
                  <a:pt x="3228975" y="171450"/>
                </a:cubicBezTo>
                <a:cubicBezTo>
                  <a:pt x="3208961" y="189796"/>
                  <a:pt x="3187272" y="206396"/>
                  <a:pt x="3164681" y="221456"/>
                </a:cubicBezTo>
                <a:cubicBezTo>
                  <a:pt x="3157537" y="226218"/>
                  <a:pt x="3151221" y="232554"/>
                  <a:pt x="3143250" y="235743"/>
                </a:cubicBezTo>
                <a:cubicBezTo>
                  <a:pt x="3127154" y="242181"/>
                  <a:pt x="3109912" y="245268"/>
                  <a:pt x="3093243" y="250031"/>
                </a:cubicBezTo>
                <a:cubicBezTo>
                  <a:pt x="3086099" y="254793"/>
                  <a:pt x="3079703" y="260936"/>
                  <a:pt x="3071812" y="264318"/>
                </a:cubicBezTo>
                <a:cubicBezTo>
                  <a:pt x="3062788" y="268186"/>
                  <a:pt x="3052677" y="268765"/>
                  <a:pt x="3043237" y="271462"/>
                </a:cubicBezTo>
                <a:cubicBezTo>
                  <a:pt x="3035997" y="273531"/>
                  <a:pt x="3028727" y="275640"/>
                  <a:pt x="3021806" y="278606"/>
                </a:cubicBezTo>
                <a:cubicBezTo>
                  <a:pt x="3012018" y="282801"/>
                  <a:pt x="3003119" y="288938"/>
                  <a:pt x="2993231" y="292893"/>
                </a:cubicBezTo>
                <a:cubicBezTo>
                  <a:pt x="2965265" y="304079"/>
                  <a:pt x="2935472" y="310282"/>
                  <a:pt x="2907506" y="321468"/>
                </a:cubicBezTo>
                <a:cubicBezTo>
                  <a:pt x="2883693" y="330993"/>
                  <a:pt x="2860949" y="343822"/>
                  <a:pt x="2836068" y="350043"/>
                </a:cubicBezTo>
                <a:cubicBezTo>
                  <a:pt x="2826543" y="352424"/>
                  <a:pt x="2816807" y="354082"/>
                  <a:pt x="2807493" y="357187"/>
                </a:cubicBezTo>
                <a:cubicBezTo>
                  <a:pt x="2795328" y="361242"/>
                  <a:pt x="2783032" y="365334"/>
                  <a:pt x="2771775" y="371475"/>
                </a:cubicBezTo>
                <a:cubicBezTo>
                  <a:pt x="2694582" y="413581"/>
                  <a:pt x="2757509" y="390518"/>
                  <a:pt x="2707481" y="407193"/>
                </a:cubicBezTo>
                <a:cubicBezTo>
                  <a:pt x="2700337" y="411956"/>
                  <a:pt x="2693941" y="418099"/>
                  <a:pt x="2686050" y="421481"/>
                </a:cubicBezTo>
                <a:cubicBezTo>
                  <a:pt x="2674817" y="426295"/>
                  <a:pt x="2631088" y="433223"/>
                  <a:pt x="2621756" y="435768"/>
                </a:cubicBezTo>
                <a:cubicBezTo>
                  <a:pt x="2591815" y="443934"/>
                  <a:pt x="2579008" y="452419"/>
                  <a:pt x="2550318" y="457200"/>
                </a:cubicBezTo>
                <a:cubicBezTo>
                  <a:pt x="2490567" y="467158"/>
                  <a:pt x="2432836" y="467892"/>
                  <a:pt x="2371725" y="471487"/>
                </a:cubicBezTo>
                <a:cubicBezTo>
                  <a:pt x="2343150" y="476250"/>
                  <a:pt x="2314678" y="481679"/>
                  <a:pt x="2286000" y="485775"/>
                </a:cubicBezTo>
                <a:cubicBezTo>
                  <a:pt x="2216988" y="495633"/>
                  <a:pt x="2252701" y="490829"/>
                  <a:pt x="2178843" y="500062"/>
                </a:cubicBezTo>
                <a:cubicBezTo>
                  <a:pt x="2171699" y="502443"/>
                  <a:pt x="2164796" y="505729"/>
                  <a:pt x="2157412" y="507206"/>
                </a:cubicBezTo>
                <a:cubicBezTo>
                  <a:pt x="2129005" y="512887"/>
                  <a:pt x="2100365" y="517396"/>
                  <a:pt x="2071687" y="521493"/>
                </a:cubicBezTo>
                <a:cubicBezTo>
                  <a:pt x="2055018" y="523874"/>
                  <a:pt x="2038247" y="525625"/>
                  <a:pt x="2021681" y="528637"/>
                </a:cubicBezTo>
                <a:cubicBezTo>
                  <a:pt x="2012021" y="530393"/>
                  <a:pt x="2002690" y="533651"/>
                  <a:pt x="1993106" y="535781"/>
                </a:cubicBezTo>
                <a:cubicBezTo>
                  <a:pt x="1981253" y="538415"/>
                  <a:pt x="1969101" y="539730"/>
                  <a:pt x="1957387" y="542925"/>
                </a:cubicBezTo>
                <a:cubicBezTo>
                  <a:pt x="1942858" y="546888"/>
                  <a:pt x="1929434" y="555082"/>
                  <a:pt x="1914525" y="557212"/>
                </a:cubicBezTo>
                <a:cubicBezTo>
                  <a:pt x="1897856" y="559593"/>
                  <a:pt x="1881029" y="561054"/>
                  <a:pt x="1864518" y="564356"/>
                </a:cubicBezTo>
                <a:cubicBezTo>
                  <a:pt x="1845263" y="568207"/>
                  <a:pt x="1826418" y="573881"/>
                  <a:pt x="1807368" y="578643"/>
                </a:cubicBezTo>
                <a:cubicBezTo>
                  <a:pt x="1764182" y="589439"/>
                  <a:pt x="1788108" y="582683"/>
                  <a:pt x="1735931" y="600075"/>
                </a:cubicBezTo>
                <a:lnTo>
                  <a:pt x="1693068" y="614362"/>
                </a:lnTo>
                <a:cubicBezTo>
                  <a:pt x="1685924" y="616743"/>
                  <a:pt x="1678372" y="618139"/>
                  <a:pt x="1671637" y="621506"/>
                </a:cubicBezTo>
                <a:cubicBezTo>
                  <a:pt x="1585286" y="664680"/>
                  <a:pt x="1692312" y="609692"/>
                  <a:pt x="1621631" y="650081"/>
                </a:cubicBezTo>
                <a:cubicBezTo>
                  <a:pt x="1612385" y="655365"/>
                  <a:pt x="1602581" y="659606"/>
                  <a:pt x="1593056" y="664368"/>
                </a:cubicBezTo>
                <a:cubicBezTo>
                  <a:pt x="1585912" y="671512"/>
                  <a:pt x="1580031" y="680196"/>
                  <a:pt x="1571625" y="685800"/>
                </a:cubicBezTo>
                <a:cubicBezTo>
                  <a:pt x="1565359" y="689977"/>
                  <a:pt x="1556928" y="689575"/>
                  <a:pt x="1550193" y="692943"/>
                </a:cubicBezTo>
                <a:cubicBezTo>
                  <a:pt x="1537774" y="699153"/>
                  <a:pt x="1526613" y="707632"/>
                  <a:pt x="1514475" y="714375"/>
                </a:cubicBezTo>
                <a:cubicBezTo>
                  <a:pt x="1505166" y="719547"/>
                  <a:pt x="1494216" y="722010"/>
                  <a:pt x="1485900" y="728662"/>
                </a:cubicBezTo>
                <a:cubicBezTo>
                  <a:pt x="1416423" y="784243"/>
                  <a:pt x="1462974" y="751888"/>
                  <a:pt x="1428750" y="792956"/>
                </a:cubicBezTo>
                <a:cubicBezTo>
                  <a:pt x="1408999" y="816657"/>
                  <a:pt x="1406334" y="809211"/>
                  <a:pt x="1393031" y="835818"/>
                </a:cubicBezTo>
                <a:cubicBezTo>
                  <a:pt x="1363455" y="894971"/>
                  <a:pt x="1412543" y="817265"/>
                  <a:pt x="1371600" y="878681"/>
                </a:cubicBezTo>
                <a:cubicBezTo>
                  <a:pt x="1355954" y="941264"/>
                  <a:pt x="1360902" y="909223"/>
                  <a:pt x="1371600" y="1021556"/>
                </a:cubicBezTo>
                <a:cubicBezTo>
                  <a:pt x="1372751" y="1033643"/>
                  <a:pt x="1376747" y="1045298"/>
                  <a:pt x="1378743" y="1057275"/>
                </a:cubicBezTo>
                <a:cubicBezTo>
                  <a:pt x="1381511" y="1073884"/>
                  <a:pt x="1383327" y="1090639"/>
                  <a:pt x="1385887" y="1107281"/>
                </a:cubicBezTo>
                <a:cubicBezTo>
                  <a:pt x="1388326" y="1123135"/>
                  <a:pt x="1391540" y="1154305"/>
                  <a:pt x="1400175" y="1171575"/>
                </a:cubicBezTo>
                <a:cubicBezTo>
                  <a:pt x="1407679" y="1186584"/>
                  <a:pt x="1422966" y="1204383"/>
                  <a:pt x="1435893" y="1214437"/>
                </a:cubicBezTo>
                <a:cubicBezTo>
                  <a:pt x="1449447" y="1224979"/>
                  <a:pt x="1462466" y="1237582"/>
                  <a:pt x="1478756" y="1243012"/>
                </a:cubicBezTo>
                <a:lnTo>
                  <a:pt x="1521618" y="1257300"/>
                </a:lnTo>
                <a:cubicBezTo>
                  <a:pt x="1528762" y="1259681"/>
                  <a:pt x="1535666" y="1262966"/>
                  <a:pt x="1543050" y="1264443"/>
                </a:cubicBezTo>
                <a:cubicBezTo>
                  <a:pt x="1566862" y="1269206"/>
                  <a:pt x="1590447" y="1275297"/>
                  <a:pt x="1614487" y="1278731"/>
                </a:cubicBezTo>
                <a:cubicBezTo>
                  <a:pt x="1683498" y="1288590"/>
                  <a:pt x="1647785" y="1283787"/>
                  <a:pt x="1721643" y="1293018"/>
                </a:cubicBezTo>
                <a:cubicBezTo>
                  <a:pt x="1731168" y="1295399"/>
                  <a:pt x="1740778" y="1297465"/>
                  <a:pt x="1750218" y="1300162"/>
                </a:cubicBezTo>
                <a:cubicBezTo>
                  <a:pt x="1757459" y="1302231"/>
                  <a:pt x="1764344" y="1305480"/>
                  <a:pt x="1771650" y="1307306"/>
                </a:cubicBezTo>
                <a:cubicBezTo>
                  <a:pt x="1804381" y="1315489"/>
                  <a:pt x="1829809" y="1317255"/>
                  <a:pt x="1864518" y="1321593"/>
                </a:cubicBezTo>
                <a:cubicBezTo>
                  <a:pt x="1919380" y="1335309"/>
                  <a:pt x="1866307" y="1323082"/>
                  <a:pt x="1943100" y="1335881"/>
                </a:cubicBezTo>
                <a:cubicBezTo>
                  <a:pt x="1955077" y="1337877"/>
                  <a:pt x="1966817" y="1341179"/>
                  <a:pt x="1978818" y="1343025"/>
                </a:cubicBezTo>
                <a:cubicBezTo>
                  <a:pt x="1997793" y="1345944"/>
                  <a:pt x="2016938" y="1347631"/>
                  <a:pt x="2035968" y="1350168"/>
                </a:cubicBezTo>
                <a:cubicBezTo>
                  <a:pt x="2052659" y="1352393"/>
                  <a:pt x="2069366" y="1354544"/>
                  <a:pt x="2085975" y="1357312"/>
                </a:cubicBezTo>
                <a:cubicBezTo>
                  <a:pt x="2097952" y="1359308"/>
                  <a:pt x="2109747" y="1362284"/>
                  <a:pt x="2121693" y="1364456"/>
                </a:cubicBezTo>
                <a:cubicBezTo>
                  <a:pt x="2135944" y="1367047"/>
                  <a:pt x="2150268" y="1369219"/>
                  <a:pt x="2164556" y="1371600"/>
                </a:cubicBezTo>
                <a:cubicBezTo>
                  <a:pt x="2174081" y="1376362"/>
                  <a:pt x="2183028" y="1382519"/>
                  <a:pt x="2193131" y="1385887"/>
                </a:cubicBezTo>
                <a:cubicBezTo>
                  <a:pt x="2204650" y="1389727"/>
                  <a:pt x="2217019" y="1390301"/>
                  <a:pt x="2228850" y="1393031"/>
                </a:cubicBezTo>
                <a:cubicBezTo>
                  <a:pt x="2247983" y="1397446"/>
                  <a:pt x="2267372" y="1401108"/>
                  <a:pt x="2286000" y="1407318"/>
                </a:cubicBezTo>
                <a:lnTo>
                  <a:pt x="2328862" y="1421606"/>
                </a:lnTo>
                <a:cubicBezTo>
                  <a:pt x="2336006" y="1423987"/>
                  <a:pt x="2342988" y="1426924"/>
                  <a:pt x="2350293" y="1428750"/>
                </a:cubicBezTo>
                <a:cubicBezTo>
                  <a:pt x="2359818" y="1431131"/>
                  <a:pt x="2369554" y="1432788"/>
                  <a:pt x="2378868" y="1435893"/>
                </a:cubicBezTo>
                <a:cubicBezTo>
                  <a:pt x="2449365" y="1459392"/>
                  <a:pt x="2379757" y="1443215"/>
                  <a:pt x="2450306" y="1457325"/>
                </a:cubicBezTo>
                <a:cubicBezTo>
                  <a:pt x="2457450" y="1462087"/>
                  <a:pt x="2464058" y="1467772"/>
                  <a:pt x="2471737" y="1471612"/>
                </a:cubicBezTo>
                <a:cubicBezTo>
                  <a:pt x="2478472" y="1474980"/>
                  <a:pt x="2487224" y="1474133"/>
                  <a:pt x="2493168" y="1478756"/>
                </a:cubicBezTo>
                <a:cubicBezTo>
                  <a:pt x="2509117" y="1491161"/>
                  <a:pt x="2521743" y="1507330"/>
                  <a:pt x="2536031" y="1521618"/>
                </a:cubicBezTo>
                <a:cubicBezTo>
                  <a:pt x="2543175" y="1528762"/>
                  <a:pt x="2551858" y="1534644"/>
                  <a:pt x="2557462" y="1543050"/>
                </a:cubicBezTo>
                <a:lnTo>
                  <a:pt x="2586037" y="1585912"/>
                </a:lnTo>
                <a:cubicBezTo>
                  <a:pt x="2588418" y="1597818"/>
                  <a:pt x="2589341" y="1610112"/>
                  <a:pt x="2593181" y="1621631"/>
                </a:cubicBezTo>
                <a:cubicBezTo>
                  <a:pt x="2596549" y="1631734"/>
                  <a:pt x="2603273" y="1640418"/>
                  <a:pt x="2607468" y="1650206"/>
                </a:cubicBezTo>
                <a:cubicBezTo>
                  <a:pt x="2610434" y="1657127"/>
                  <a:pt x="2612231" y="1664493"/>
                  <a:pt x="2614612" y="1671637"/>
                </a:cubicBezTo>
                <a:cubicBezTo>
                  <a:pt x="2611384" y="1752344"/>
                  <a:pt x="2618254" y="1814231"/>
                  <a:pt x="2600325" y="1885950"/>
                </a:cubicBezTo>
                <a:cubicBezTo>
                  <a:pt x="2598499" y="1893255"/>
                  <a:pt x="2596549" y="1900646"/>
                  <a:pt x="2593181" y="1907381"/>
                </a:cubicBezTo>
                <a:cubicBezTo>
                  <a:pt x="2583235" y="1927271"/>
                  <a:pt x="2573260" y="1934445"/>
                  <a:pt x="2557462" y="1950243"/>
                </a:cubicBezTo>
                <a:cubicBezTo>
                  <a:pt x="2552700" y="1959768"/>
                  <a:pt x="2550705" y="1971288"/>
                  <a:pt x="2543175" y="1978818"/>
                </a:cubicBezTo>
                <a:cubicBezTo>
                  <a:pt x="2522104" y="1999889"/>
                  <a:pt x="2486499" y="2015871"/>
                  <a:pt x="2457450" y="2021681"/>
                </a:cubicBezTo>
                <a:cubicBezTo>
                  <a:pt x="2445544" y="2024062"/>
                  <a:pt x="2433584" y="2026191"/>
                  <a:pt x="2421731" y="2028825"/>
                </a:cubicBezTo>
                <a:cubicBezTo>
                  <a:pt x="2412147" y="2030955"/>
                  <a:pt x="2402904" y="2034798"/>
                  <a:pt x="2393156" y="2035968"/>
                </a:cubicBezTo>
                <a:cubicBezTo>
                  <a:pt x="2343281" y="2041953"/>
                  <a:pt x="2292865" y="2043152"/>
                  <a:pt x="2243137" y="2050256"/>
                </a:cubicBezTo>
                <a:lnTo>
                  <a:pt x="2193131" y="2057400"/>
                </a:lnTo>
                <a:cubicBezTo>
                  <a:pt x="2181151" y="2061393"/>
                  <a:pt x="2154537" y="2070872"/>
                  <a:pt x="2143125" y="2071687"/>
                </a:cubicBezTo>
                <a:cubicBezTo>
                  <a:pt x="2086071" y="2075762"/>
                  <a:pt x="2028825" y="2076450"/>
                  <a:pt x="1971675" y="2078831"/>
                </a:cubicBezTo>
                <a:cubicBezTo>
                  <a:pt x="1928812" y="2083593"/>
                  <a:pt x="1883129" y="2077101"/>
                  <a:pt x="1843087" y="2093118"/>
                </a:cubicBezTo>
                <a:cubicBezTo>
                  <a:pt x="1831181" y="2097881"/>
                  <a:pt x="1819740" y="2104032"/>
                  <a:pt x="1807368" y="2107406"/>
                </a:cubicBezTo>
                <a:cubicBezTo>
                  <a:pt x="1793394" y="2111217"/>
                  <a:pt x="1778757" y="2111959"/>
                  <a:pt x="1764506" y="2114550"/>
                </a:cubicBezTo>
                <a:cubicBezTo>
                  <a:pt x="1752560" y="2116722"/>
                  <a:pt x="1740846" y="2120274"/>
                  <a:pt x="1728787" y="2121693"/>
                </a:cubicBezTo>
                <a:cubicBezTo>
                  <a:pt x="1698122" y="2125300"/>
                  <a:pt x="1568663" y="2134151"/>
                  <a:pt x="1543050" y="2135981"/>
                </a:cubicBezTo>
                <a:cubicBezTo>
                  <a:pt x="1474070" y="2158974"/>
                  <a:pt x="1581306" y="2122106"/>
                  <a:pt x="1493043" y="2157412"/>
                </a:cubicBezTo>
                <a:cubicBezTo>
                  <a:pt x="1470771" y="2166321"/>
                  <a:pt x="1445296" y="2173579"/>
                  <a:pt x="1421606" y="2178843"/>
                </a:cubicBezTo>
                <a:cubicBezTo>
                  <a:pt x="1409753" y="2181477"/>
                  <a:pt x="1397793" y="2183606"/>
                  <a:pt x="1385887" y="2185987"/>
                </a:cubicBezTo>
                <a:cubicBezTo>
                  <a:pt x="1369218" y="2193131"/>
                  <a:pt x="1352924" y="2201220"/>
                  <a:pt x="1335881" y="2207418"/>
                </a:cubicBezTo>
                <a:cubicBezTo>
                  <a:pt x="1326654" y="2210773"/>
                  <a:pt x="1316499" y="2211115"/>
                  <a:pt x="1307306" y="2214562"/>
                </a:cubicBezTo>
                <a:cubicBezTo>
                  <a:pt x="1297335" y="2218301"/>
                  <a:pt x="1288619" y="2224895"/>
                  <a:pt x="1278731" y="2228850"/>
                </a:cubicBezTo>
                <a:cubicBezTo>
                  <a:pt x="1264748" y="2234443"/>
                  <a:pt x="1250156" y="2238375"/>
                  <a:pt x="1235868" y="2243137"/>
                </a:cubicBezTo>
                <a:cubicBezTo>
                  <a:pt x="1228724" y="2245518"/>
                  <a:pt x="1221429" y="2247484"/>
                  <a:pt x="1214437" y="2250281"/>
                </a:cubicBezTo>
                <a:cubicBezTo>
                  <a:pt x="1202531" y="2255043"/>
                  <a:pt x="1190188" y="2258833"/>
                  <a:pt x="1178718" y="2264568"/>
                </a:cubicBezTo>
                <a:cubicBezTo>
                  <a:pt x="1171039" y="2268408"/>
                  <a:pt x="1165326" y="2275841"/>
                  <a:pt x="1157287" y="2278856"/>
                </a:cubicBezTo>
                <a:cubicBezTo>
                  <a:pt x="1145918" y="2283120"/>
                  <a:pt x="1133474" y="2283619"/>
                  <a:pt x="1121568" y="2286000"/>
                </a:cubicBezTo>
                <a:cubicBezTo>
                  <a:pt x="1046140" y="2331257"/>
                  <a:pt x="1125261" y="2286363"/>
                  <a:pt x="1050131" y="2321718"/>
                </a:cubicBezTo>
                <a:cubicBezTo>
                  <a:pt x="1021224" y="2335321"/>
                  <a:pt x="992981" y="2350293"/>
                  <a:pt x="964406" y="2364581"/>
                </a:cubicBezTo>
                <a:cubicBezTo>
                  <a:pt x="954881" y="2369343"/>
                  <a:pt x="944692" y="2372961"/>
                  <a:pt x="935831" y="2378868"/>
                </a:cubicBezTo>
                <a:cubicBezTo>
                  <a:pt x="890924" y="2408808"/>
                  <a:pt x="940208" y="2377230"/>
                  <a:pt x="885825" y="2407443"/>
                </a:cubicBezTo>
                <a:cubicBezTo>
                  <a:pt x="873687" y="2414186"/>
                  <a:pt x="862331" y="2422292"/>
                  <a:pt x="850106" y="2428875"/>
                </a:cubicBezTo>
                <a:cubicBezTo>
                  <a:pt x="831353" y="2438973"/>
                  <a:pt x="809995" y="2444671"/>
                  <a:pt x="792956" y="2457450"/>
                </a:cubicBezTo>
                <a:cubicBezTo>
                  <a:pt x="783431" y="2464594"/>
                  <a:pt x="773421" y="2471133"/>
                  <a:pt x="764381" y="2478881"/>
                </a:cubicBezTo>
                <a:cubicBezTo>
                  <a:pt x="756710" y="2485456"/>
                  <a:pt x="751032" y="2494250"/>
                  <a:pt x="742950" y="2500312"/>
                </a:cubicBezTo>
                <a:cubicBezTo>
                  <a:pt x="671942" y="2553568"/>
                  <a:pt x="739712" y="2495327"/>
                  <a:pt x="678656" y="2536031"/>
                </a:cubicBezTo>
                <a:cubicBezTo>
                  <a:pt x="658843" y="2549240"/>
                  <a:pt x="638344" y="2562055"/>
                  <a:pt x="621506" y="2578893"/>
                </a:cubicBezTo>
                <a:cubicBezTo>
                  <a:pt x="614362" y="2586037"/>
                  <a:pt x="608598" y="2594901"/>
                  <a:pt x="600075" y="2600325"/>
                </a:cubicBezTo>
                <a:cubicBezTo>
                  <a:pt x="582106" y="2611760"/>
                  <a:pt x="561975" y="2619375"/>
                  <a:pt x="542925" y="2628900"/>
                </a:cubicBezTo>
                <a:cubicBezTo>
                  <a:pt x="533400" y="2633662"/>
                  <a:pt x="524237" y="2639232"/>
                  <a:pt x="514350" y="2643187"/>
                </a:cubicBezTo>
                <a:cubicBezTo>
                  <a:pt x="502444" y="2647950"/>
                  <a:pt x="490101" y="2651740"/>
                  <a:pt x="478631" y="2657475"/>
                </a:cubicBezTo>
                <a:cubicBezTo>
                  <a:pt x="466212" y="2663685"/>
                  <a:pt x="454687" y="2671547"/>
                  <a:pt x="442912" y="2678906"/>
                </a:cubicBezTo>
                <a:cubicBezTo>
                  <a:pt x="435631" y="2683456"/>
                  <a:pt x="429160" y="2689353"/>
                  <a:pt x="421481" y="2693193"/>
                </a:cubicBezTo>
                <a:cubicBezTo>
                  <a:pt x="414746" y="2696561"/>
                  <a:pt x="407194" y="2697956"/>
                  <a:pt x="400050" y="2700337"/>
                </a:cubicBezTo>
                <a:cubicBezTo>
                  <a:pt x="376237" y="2719387"/>
                  <a:pt x="353985" y="2740571"/>
                  <a:pt x="328612" y="2757487"/>
                </a:cubicBezTo>
                <a:cubicBezTo>
                  <a:pt x="321468" y="2762250"/>
                  <a:pt x="313777" y="2766278"/>
                  <a:pt x="307181" y="2771775"/>
                </a:cubicBezTo>
                <a:cubicBezTo>
                  <a:pt x="299420" y="2778243"/>
                  <a:pt x="293832" y="2787144"/>
                  <a:pt x="285750" y="2793206"/>
                </a:cubicBezTo>
                <a:cubicBezTo>
                  <a:pt x="265144" y="2808660"/>
                  <a:pt x="239669" y="2817855"/>
                  <a:pt x="221456" y="2836068"/>
                </a:cubicBezTo>
                <a:cubicBezTo>
                  <a:pt x="154597" y="2902930"/>
                  <a:pt x="260204" y="2798897"/>
                  <a:pt x="164306" y="2886075"/>
                </a:cubicBezTo>
                <a:cubicBezTo>
                  <a:pt x="149355" y="2899667"/>
                  <a:pt x="134065" y="2913159"/>
                  <a:pt x="121443" y="2928937"/>
                </a:cubicBezTo>
                <a:cubicBezTo>
                  <a:pt x="111918" y="2940843"/>
                  <a:pt x="103650" y="2953874"/>
                  <a:pt x="92868" y="2964656"/>
                </a:cubicBezTo>
                <a:cubicBezTo>
                  <a:pt x="84449" y="2973075"/>
                  <a:pt x="73818" y="2978943"/>
                  <a:pt x="64293" y="2986087"/>
                </a:cubicBezTo>
                <a:cubicBezTo>
                  <a:pt x="59531" y="2993231"/>
                  <a:pt x="55710" y="3001101"/>
                  <a:pt x="50006" y="3007518"/>
                </a:cubicBezTo>
                <a:cubicBezTo>
                  <a:pt x="34345" y="3025137"/>
                  <a:pt x="16668" y="3040855"/>
                  <a:pt x="0" y="30575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134E1-3D8F-6E41-A536-FA7657C1E237}"/>
              </a:ext>
            </a:extLst>
          </p:cNvPr>
          <p:cNvSpPr/>
          <p:nvPr/>
        </p:nvSpPr>
        <p:spPr>
          <a:xfrm>
            <a:off x="3364705" y="2440780"/>
            <a:ext cx="247651" cy="247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9A5702-4986-0344-B935-7A2E96DB91F1}"/>
              </a:ext>
            </a:extLst>
          </p:cNvPr>
          <p:cNvSpPr/>
          <p:nvPr/>
        </p:nvSpPr>
        <p:spPr>
          <a:xfrm>
            <a:off x="3164681" y="3146819"/>
            <a:ext cx="247651" cy="247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C02859-A3E3-1D47-A9F7-312B987FB2DD}"/>
              </a:ext>
            </a:extLst>
          </p:cNvPr>
          <p:cNvSpPr/>
          <p:nvPr/>
        </p:nvSpPr>
        <p:spPr>
          <a:xfrm>
            <a:off x="3619501" y="3870323"/>
            <a:ext cx="247651" cy="247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E61FF7-6369-7541-83B2-1DD46867C6C9}"/>
              </a:ext>
            </a:extLst>
          </p:cNvPr>
          <p:cNvSpPr/>
          <p:nvPr/>
        </p:nvSpPr>
        <p:spPr>
          <a:xfrm>
            <a:off x="2917030" y="4700585"/>
            <a:ext cx="247651" cy="247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820EE-3517-0446-940E-9692409F68EA}"/>
                  </a:ext>
                </a:extLst>
              </p:cNvPr>
              <p:cNvSpPr txBox="1"/>
              <p:nvPr/>
            </p:nvSpPr>
            <p:spPr>
              <a:xfrm>
                <a:off x="6659104" y="2111930"/>
                <a:ext cx="3168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Support vector lives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3820EE-3517-0446-940E-9692409F6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04" y="2111930"/>
                <a:ext cx="3168368" cy="369332"/>
              </a:xfrm>
              <a:prstGeom prst="rect">
                <a:avLst/>
              </a:prstGeom>
              <a:blipFill>
                <a:blip r:embed="rId4"/>
                <a:stretch>
                  <a:fillRect l="-119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F0D279-8CF3-A64C-9F2F-74B3100FEA5C}"/>
              </a:ext>
            </a:extLst>
          </p:cNvPr>
          <p:cNvCxnSpPr/>
          <p:nvPr/>
        </p:nvCxnSpPr>
        <p:spPr>
          <a:xfrm>
            <a:off x="5722144" y="2950369"/>
            <a:ext cx="814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2E714D-3AC3-A942-9256-82F6BFD2560C}"/>
                  </a:ext>
                </a:extLst>
              </p:cNvPr>
              <p:cNvSpPr txBox="1"/>
              <p:nvPr/>
            </p:nvSpPr>
            <p:spPr>
              <a:xfrm>
                <a:off x="6659104" y="2765703"/>
                <a:ext cx="4084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is the “pre-image” of SVs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2E714D-3AC3-A942-9256-82F6BFD2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04" y="2765703"/>
                <a:ext cx="4084964" cy="369332"/>
              </a:xfrm>
              <a:prstGeom prst="rect">
                <a:avLst/>
              </a:prstGeom>
              <a:blipFill>
                <a:blip r:embed="rId5"/>
                <a:stretch>
                  <a:fillRect l="-92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A32A52-6E6B-034E-A0FF-7775B72D8B8D}"/>
                  </a:ext>
                </a:extLst>
              </p:cNvPr>
              <p:cNvSpPr txBox="1"/>
              <p:nvPr/>
            </p:nvSpPr>
            <p:spPr>
              <a:xfrm>
                <a:off x="6663404" y="3417093"/>
                <a:ext cx="4660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 is maximized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space, not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space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A32A52-6E6B-034E-A0FF-7775B72D8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404" y="3417093"/>
                <a:ext cx="4660828" cy="369332"/>
              </a:xfrm>
              <a:prstGeom prst="rect">
                <a:avLst/>
              </a:prstGeom>
              <a:blipFill>
                <a:blip r:embed="rId6"/>
                <a:stretch>
                  <a:fillRect l="-108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39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27" grpId="0" animBg="1"/>
      <p:bldP spid="28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3F3D6C-5DBF-0B4F-B6CD-436460FE52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65887"/>
                <a:ext cx="10515600" cy="103505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What do we need from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6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space?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E3F3D6C-5DBF-0B4F-B6CD-436460FE5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65887"/>
                <a:ext cx="10515600" cy="1035050"/>
              </a:xfrm>
              <a:blipFill>
                <a:blip r:embed="rId2"/>
                <a:stretch>
                  <a:fillRect l="-16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BB01E-2B9F-D543-B441-A4EE4D6A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B86C3-FD82-3843-8CFD-429E88C9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CE884-4B50-7A47-909B-9559EC32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9CE11-84D7-1747-8032-365901E7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431273-D9E7-3340-8C53-98437F593E38}"/>
                  </a:ext>
                </a:extLst>
              </p:cNvPr>
              <p:cNvSpPr txBox="1"/>
              <p:nvPr/>
            </p:nvSpPr>
            <p:spPr>
              <a:xfrm>
                <a:off x="7169746" y="4355825"/>
                <a:ext cx="43081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Do not </a:t>
                </a:r>
                <a:r>
                  <a:rPr lang="en-US" sz="1600" dirty="0"/>
                  <a:t>need to know exactly what the transform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600" dirty="0"/>
                  <a:t> is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431273-D9E7-3340-8C53-98437F59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46" y="4355825"/>
                <a:ext cx="4308174" cy="584775"/>
              </a:xfrm>
              <a:prstGeom prst="rect">
                <a:avLst/>
              </a:prstGeom>
              <a:blipFill>
                <a:blip r:embed="rId4"/>
                <a:stretch>
                  <a:fillRect l="-588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15C19-BDDE-9A42-8B7C-4D6D54B2880F}"/>
                  </a:ext>
                </a:extLst>
              </p:cNvPr>
              <p:cNvSpPr txBox="1"/>
              <p:nvPr/>
            </p:nvSpPr>
            <p:spPr>
              <a:xfrm>
                <a:off x="838200" y="1572530"/>
                <a:ext cx="451585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16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15C19-BDDE-9A42-8B7C-4D6D54B2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2530"/>
                <a:ext cx="4515852" cy="700063"/>
              </a:xfrm>
              <a:prstGeom prst="rect">
                <a:avLst/>
              </a:prstGeom>
              <a:blipFill>
                <a:blip r:embed="rId5"/>
                <a:stretch>
                  <a:fillRect t="-116071" b="-17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D495CC6-E692-9B46-86D2-9996C02A263A}"/>
              </a:ext>
            </a:extLst>
          </p:cNvPr>
          <p:cNvSpPr txBox="1"/>
          <p:nvPr/>
        </p:nvSpPr>
        <p:spPr>
          <a:xfrm>
            <a:off x="5831395" y="1691985"/>
            <a:ext cx="1178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2CFC35-8C5E-1E43-9D4A-818A7131D698}"/>
                  </a:ext>
                </a:extLst>
              </p:cNvPr>
              <p:cNvSpPr/>
              <p:nvPr/>
            </p:nvSpPr>
            <p:spPr>
              <a:xfrm>
                <a:off x="7191908" y="1398123"/>
                <a:ext cx="2417200" cy="348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2CFC35-8C5E-1E43-9D4A-818A7131D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08" y="1398123"/>
                <a:ext cx="2417200" cy="348813"/>
              </a:xfrm>
              <a:prstGeom prst="rect">
                <a:avLst/>
              </a:prstGeom>
              <a:blipFill>
                <a:blip r:embed="rId6"/>
                <a:stretch>
                  <a:fillRect l="-104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D9BA30-14ED-A348-8F44-2F934C9C49B5}"/>
                  </a:ext>
                </a:extLst>
              </p:cNvPr>
              <p:cNvSpPr/>
              <p:nvPr/>
            </p:nvSpPr>
            <p:spPr>
              <a:xfrm>
                <a:off x="7191908" y="1891787"/>
                <a:ext cx="1842556" cy="361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2.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D9BA30-14ED-A348-8F44-2F934C9C4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08" y="1891787"/>
                <a:ext cx="1842556" cy="361702"/>
              </a:xfrm>
              <a:prstGeom prst="rect">
                <a:avLst/>
              </a:prstGeom>
              <a:blipFill>
                <a:blip r:embed="rId7"/>
                <a:stretch>
                  <a:fillRect l="-4110" t="-96552" b="-16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0E4EED9B-9A2C-CD46-9334-77C17FFD0D66}"/>
              </a:ext>
            </a:extLst>
          </p:cNvPr>
          <p:cNvSpPr/>
          <p:nvPr/>
        </p:nvSpPr>
        <p:spPr>
          <a:xfrm>
            <a:off x="9684258" y="1551097"/>
            <a:ext cx="214312" cy="500109"/>
          </a:xfrm>
          <a:prstGeom prst="righ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808BBC-487E-C44A-A9A3-5E02C7F0002F}"/>
                  </a:ext>
                </a:extLst>
              </p:cNvPr>
              <p:cNvSpPr txBox="1"/>
              <p:nvPr/>
            </p:nvSpPr>
            <p:spPr>
              <a:xfrm>
                <a:off x="10082936" y="1508763"/>
                <a:ext cx="15787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No requirement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808BBC-487E-C44A-A9A3-5E02C7F00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936" y="1508763"/>
                <a:ext cx="1578768" cy="584775"/>
              </a:xfrm>
              <a:prstGeom prst="rect">
                <a:avLst/>
              </a:prstGeom>
              <a:blipFill>
                <a:blip r:embed="rId8"/>
                <a:stretch>
                  <a:fillRect l="-1600" t="-212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DA9B3E-4AE1-3A49-8A6D-553A88FB60D4}"/>
              </a:ext>
            </a:extLst>
          </p:cNvPr>
          <p:cNvCxnSpPr/>
          <p:nvPr/>
        </p:nvCxnSpPr>
        <p:spPr>
          <a:xfrm>
            <a:off x="928688" y="2736057"/>
            <a:ext cx="1078706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8A17E-25C7-E645-A3F7-BD55DCFA040D}"/>
                  </a:ext>
                </a:extLst>
              </p:cNvPr>
              <p:cNvSpPr txBox="1"/>
              <p:nvPr/>
            </p:nvSpPr>
            <p:spPr>
              <a:xfrm>
                <a:off x="928688" y="3005808"/>
                <a:ext cx="44762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Solve this in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1600" b="1" dirty="0"/>
                  <a:t> space </a:t>
                </a:r>
                <a:r>
                  <a:rPr lang="en-US" sz="1600" dirty="0"/>
                  <a:t>using quadratic programming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8A17E-25C7-E645-A3F7-BD55DCFA0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8" y="3005808"/>
                <a:ext cx="4476225" cy="338554"/>
              </a:xfrm>
              <a:prstGeom prst="rect">
                <a:avLst/>
              </a:prstGeom>
              <a:blipFill>
                <a:blip r:embed="rId9"/>
                <a:stretch>
                  <a:fillRect l="-565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9C83E6C-C036-B647-87AE-952EE84D8448}"/>
                  </a:ext>
                </a:extLst>
              </p:cNvPr>
              <p:cNvSpPr/>
              <p:nvPr/>
            </p:nvSpPr>
            <p:spPr>
              <a:xfrm>
                <a:off x="928688" y="3918728"/>
                <a:ext cx="2187202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9C83E6C-C036-B647-87AE-952EE84D8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8" y="3918728"/>
                <a:ext cx="2187202" cy="711733"/>
              </a:xfrm>
              <a:prstGeom prst="rect">
                <a:avLst/>
              </a:prstGeom>
              <a:blipFill>
                <a:blip r:embed="rId10"/>
                <a:stretch>
                  <a:fillRect l="-4624" t="-119298" b="-16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F948D80-24CE-9E43-BD64-B6A805E536C8}"/>
                  </a:ext>
                </a:extLst>
              </p:cNvPr>
              <p:cNvSpPr/>
              <p:nvPr/>
            </p:nvSpPr>
            <p:spPr>
              <a:xfrm>
                <a:off x="928688" y="3479537"/>
                <a:ext cx="2347502" cy="35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,⋯,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F948D80-24CE-9E43-BD64-B6A805E53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8" y="3479537"/>
                <a:ext cx="2347502" cy="359650"/>
              </a:xfrm>
              <a:prstGeom prst="rect">
                <a:avLst/>
              </a:prstGeom>
              <a:blipFill>
                <a:blip r:embed="rId11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FC71C8-157C-5F44-A9F9-C2D27A4F69CE}"/>
                  </a:ext>
                </a:extLst>
              </p:cNvPr>
              <p:cNvSpPr txBox="1"/>
              <p:nvPr/>
            </p:nvSpPr>
            <p:spPr>
              <a:xfrm>
                <a:off x="928688" y="5384694"/>
                <a:ext cx="35103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 decision boundary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FC71C8-157C-5F44-A9F9-C2D27A4F6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8" y="5384694"/>
                <a:ext cx="3510320" cy="338554"/>
              </a:xfrm>
              <a:prstGeom prst="rect">
                <a:avLst/>
              </a:prstGeom>
              <a:blipFill>
                <a:blip r:embed="rId13"/>
                <a:stretch>
                  <a:fillRect l="-71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85B376-C7F2-D345-8462-50DB08753BC9}"/>
                  </a:ext>
                </a:extLst>
              </p:cNvPr>
              <p:cNvSpPr txBox="1"/>
              <p:nvPr/>
            </p:nvSpPr>
            <p:spPr>
              <a:xfrm>
                <a:off x="928688" y="4853601"/>
                <a:ext cx="3437864" cy="359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b can be solved by taking any SV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: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85B376-C7F2-D345-8462-50DB08753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8" y="4853601"/>
                <a:ext cx="3437864" cy="359650"/>
              </a:xfrm>
              <a:prstGeom prst="rect">
                <a:avLst/>
              </a:prstGeom>
              <a:blipFill>
                <a:blip r:embed="rId14"/>
                <a:stretch>
                  <a:fillRect l="-73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CE08F5-CD1F-0345-86CC-2B52A91EB61B}"/>
                  </a:ext>
                </a:extLst>
              </p:cNvPr>
              <p:cNvSpPr/>
              <p:nvPr/>
            </p:nvSpPr>
            <p:spPr>
              <a:xfrm>
                <a:off x="4160853" y="4835391"/>
                <a:ext cx="2161104" cy="379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CE08F5-CD1F-0345-86CC-2B52A91EB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853" y="4835391"/>
                <a:ext cx="2161104" cy="3793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B1944B-1EBD-A24E-B4E9-4635F90C85BB}"/>
              </a:ext>
            </a:extLst>
          </p:cNvPr>
          <p:cNvCxnSpPr/>
          <p:nvPr/>
        </p:nvCxnSpPr>
        <p:spPr>
          <a:xfrm>
            <a:off x="2836069" y="4361538"/>
            <a:ext cx="1971675" cy="559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07D08A-83C2-FA4F-813A-5AD5B6BD3347}"/>
              </a:ext>
            </a:extLst>
          </p:cNvPr>
          <p:cNvCxnSpPr>
            <a:cxnSpLocks/>
          </p:cNvCxnSpPr>
          <p:nvPr/>
        </p:nvCxnSpPr>
        <p:spPr>
          <a:xfrm>
            <a:off x="2856465" y="4371926"/>
            <a:ext cx="419725" cy="108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e 30">
            <a:extLst>
              <a:ext uri="{FF2B5EF4-FFF2-40B4-BE49-F238E27FC236}">
                <a16:creationId xmlns:a16="http://schemas.microsoft.com/office/drawing/2014/main" id="{3AE4630C-487C-3E43-BCFD-BF0E90F300BA}"/>
              </a:ext>
            </a:extLst>
          </p:cNvPr>
          <p:cNvSpPr/>
          <p:nvPr/>
        </p:nvSpPr>
        <p:spPr>
          <a:xfrm>
            <a:off x="6380359" y="4171178"/>
            <a:ext cx="449066" cy="1500320"/>
          </a:xfrm>
          <a:prstGeom prst="rightBrace">
            <a:avLst>
              <a:gd name="adj1" fmla="val 2742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3B7B85-2967-9A4E-B488-75B773F8C7B0}"/>
                  </a:ext>
                </a:extLst>
              </p:cNvPr>
              <p:cNvSpPr txBox="1"/>
              <p:nvPr/>
            </p:nvSpPr>
            <p:spPr>
              <a:xfrm>
                <a:off x="7169746" y="3889381"/>
                <a:ext cx="4125360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Only need to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, i.e., inner product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3B7B85-2967-9A4E-B488-75B773F8C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46" y="3889381"/>
                <a:ext cx="4125360" cy="355225"/>
              </a:xfrm>
              <a:prstGeom prst="rect">
                <a:avLst/>
              </a:prstGeom>
              <a:blipFill>
                <a:blip r:embed="rId16"/>
                <a:stretch>
                  <a:fillRect l="-61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1B48B51-C1CD-A341-B894-85C0E3C49535}"/>
                  </a:ext>
                </a:extLst>
              </p:cNvPr>
              <p:cNvSpPr/>
              <p:nvPr/>
            </p:nvSpPr>
            <p:spPr>
              <a:xfrm>
                <a:off x="7169746" y="5049954"/>
                <a:ext cx="449195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Existence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space is sufficient: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We do not to know </a:t>
                </a:r>
                <a:r>
                  <a:rPr lang="en-US" i="1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what</a:t>
                </a:r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it is.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We just need the inner product</a:t>
                </a:r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1B48B51-C1CD-A341-B894-85C0E3C49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46" y="5049954"/>
                <a:ext cx="4491958" cy="923330"/>
              </a:xfrm>
              <a:prstGeom prst="rect">
                <a:avLst/>
              </a:prstGeom>
              <a:blipFill>
                <a:blip r:embed="rId17"/>
                <a:stretch>
                  <a:fillRect l="-1130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3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7" grpId="0"/>
      <p:bldP spid="18" grpId="0"/>
      <p:bldP spid="19" grpId="0"/>
      <p:bldP spid="23" grpId="0"/>
      <p:bldP spid="24" grpId="0"/>
      <p:bldP spid="25" grpId="0"/>
      <p:bldP spid="31" grpId="0" animBg="1"/>
      <p:bldP spid="32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1CF5-3EBC-6843-9B58-14C24FAC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890"/>
            <a:ext cx="10515600" cy="98504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Generalized inner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513A-87C9-CD49-AC26-E3B9259A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C2BA7-6240-AD4E-BE59-37C3831F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ED032-2425-1543-9DAE-623C9BB8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0D9B3-5A27-1048-A069-9D576B56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7FC858-82AB-9047-ACB8-4B6CE1EFC6DD}"/>
                  </a:ext>
                </a:extLst>
              </p:cNvPr>
              <p:cNvSpPr txBox="1"/>
              <p:nvPr/>
            </p:nvSpPr>
            <p:spPr>
              <a:xfrm>
                <a:off x="838200" y="1416330"/>
                <a:ext cx="4070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any two points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7FC858-82AB-9047-ACB8-4B6CE1EFC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6330"/>
                <a:ext cx="4070602" cy="369332"/>
              </a:xfrm>
              <a:prstGeom prst="rect">
                <a:avLst/>
              </a:prstGeom>
              <a:blipFill>
                <a:blip r:embed="rId3"/>
                <a:stretch>
                  <a:fillRect l="-12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4A9C5-F413-C742-BED0-EEAFE2270478}"/>
                  </a:ext>
                </a:extLst>
              </p:cNvPr>
              <p:cNvSpPr txBox="1"/>
              <p:nvPr/>
            </p:nvSpPr>
            <p:spPr>
              <a:xfrm>
                <a:off x="5579269" y="1416330"/>
                <a:ext cx="149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4A9C5-F413-C742-BED0-EEAFE2270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269" y="1416330"/>
                <a:ext cx="1490921" cy="369332"/>
              </a:xfrm>
              <a:prstGeom prst="rect">
                <a:avLst/>
              </a:prstGeom>
              <a:blipFill>
                <a:blip r:embed="rId4"/>
                <a:stretch>
                  <a:fillRect l="-252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259AEA-9F7B-6840-B90C-69009B9B20CF}"/>
                  </a:ext>
                </a:extLst>
              </p:cNvPr>
              <p:cNvSpPr txBox="1"/>
              <p:nvPr/>
            </p:nvSpPr>
            <p:spPr>
              <a:xfrm>
                <a:off x="838200" y="1993106"/>
                <a:ext cx="2023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259AEA-9F7B-6840-B90C-69009B9B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3106"/>
                <a:ext cx="2023503" cy="369332"/>
              </a:xfrm>
              <a:prstGeom prst="rect">
                <a:avLst/>
              </a:prstGeom>
              <a:blipFill>
                <a:blip r:embed="rId5"/>
                <a:stretch>
                  <a:fillRect l="-2500" t="-6667" r="-125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AF172A-26E9-1F46-93A4-4898D689E32D}"/>
              </a:ext>
            </a:extLst>
          </p:cNvPr>
          <p:cNvCxnSpPr>
            <a:stCxn id="10" idx="3"/>
          </p:cNvCxnSpPr>
          <p:nvPr/>
        </p:nvCxnSpPr>
        <p:spPr>
          <a:xfrm>
            <a:off x="2861703" y="2177772"/>
            <a:ext cx="4958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7F7E22-8851-E049-8B7C-CDADB640DEC9}"/>
              </a:ext>
            </a:extLst>
          </p:cNvPr>
          <p:cNvSpPr txBox="1"/>
          <p:nvPr/>
        </p:nvSpPr>
        <p:spPr>
          <a:xfrm>
            <a:off x="3486150" y="1993106"/>
            <a:ext cx="79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0E79A8-BD75-5E4C-893F-5BB99711047F}"/>
                  </a:ext>
                </a:extLst>
              </p:cNvPr>
              <p:cNvSpPr/>
              <p:nvPr/>
            </p:nvSpPr>
            <p:spPr>
              <a:xfrm>
                <a:off x="4494563" y="1993106"/>
                <a:ext cx="3770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i.e., “inner product”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0E79A8-BD75-5E4C-893F-5BB997110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563" y="1993106"/>
                <a:ext cx="3770584" cy="369332"/>
              </a:xfrm>
              <a:prstGeom prst="rect">
                <a:avLst/>
              </a:prstGeom>
              <a:blipFill>
                <a:blip r:embed="rId6"/>
                <a:stretch>
                  <a:fillRect l="-13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C40725-B703-8044-86F3-7A5B62184935}"/>
              </a:ext>
            </a:extLst>
          </p:cNvPr>
          <p:cNvSpPr txBox="1"/>
          <p:nvPr/>
        </p:nvSpPr>
        <p:spPr>
          <a:xfrm>
            <a:off x="838200" y="282568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8232D-23B7-FE4A-9666-E645EC985D05}"/>
                  </a:ext>
                </a:extLst>
              </p:cNvPr>
              <p:cNvSpPr txBox="1"/>
              <p:nvPr/>
            </p:nvSpPr>
            <p:spPr>
              <a:xfrm>
                <a:off x="1475184" y="3415376"/>
                <a:ext cx="1215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8232D-23B7-FE4A-9666-E645EC985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184" y="3415376"/>
                <a:ext cx="1215333" cy="276999"/>
              </a:xfrm>
              <a:prstGeom prst="rect">
                <a:avLst/>
              </a:prstGeom>
              <a:blipFill>
                <a:blip r:embed="rId7"/>
                <a:stretch>
                  <a:fillRect l="-2062" r="-515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5DB505-D4DB-374D-ADB6-2885BADF1246}"/>
              </a:ext>
            </a:extLst>
          </p:cNvPr>
          <p:cNvCxnSpPr>
            <a:cxnSpLocks/>
          </p:cNvCxnSpPr>
          <p:nvPr/>
        </p:nvCxnSpPr>
        <p:spPr>
          <a:xfrm>
            <a:off x="3180790" y="3548041"/>
            <a:ext cx="13137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B107A2-756D-6C42-9D6C-57D92E99C8AE}"/>
                  </a:ext>
                </a:extLst>
              </p:cNvPr>
              <p:cNvSpPr txBox="1"/>
              <p:nvPr/>
            </p:nvSpPr>
            <p:spPr>
              <a:xfrm>
                <a:off x="3117056" y="2967035"/>
                <a:ext cx="1843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2</a:t>
                </a:r>
                <a:r>
                  <a:rPr lang="en-US" sz="1400" baseline="30000" dirty="0"/>
                  <a:t>nd</a:t>
                </a:r>
                <a:r>
                  <a:rPr lang="en-US" sz="1400" dirty="0"/>
                  <a:t> order polynomial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B107A2-756D-6C42-9D6C-57D92E99C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56" y="2967035"/>
                <a:ext cx="1843087" cy="523220"/>
              </a:xfrm>
              <a:prstGeom prst="rect">
                <a:avLst/>
              </a:prstGeom>
              <a:blipFill>
                <a:blip r:embed="rId8"/>
                <a:stretch>
                  <a:fillRect l="-68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809156-C9FC-114E-BD82-A0CE384C421C}"/>
                  </a:ext>
                </a:extLst>
              </p:cNvPr>
              <p:cNvSpPr txBox="1"/>
              <p:nvPr/>
            </p:nvSpPr>
            <p:spPr>
              <a:xfrm>
                <a:off x="4983958" y="3409541"/>
                <a:ext cx="341939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)=(1,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809156-C9FC-114E-BD82-A0CE384C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8" y="3409541"/>
                <a:ext cx="3419398" cy="280718"/>
              </a:xfrm>
              <a:prstGeom prst="rect">
                <a:avLst/>
              </a:prstGeom>
              <a:blipFill>
                <a:blip r:embed="rId9"/>
                <a:stretch>
                  <a:fillRect r="-184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B298D3-2BAB-AE47-8303-39F97294A4FB}"/>
                  </a:ext>
                </a:extLst>
              </p:cNvPr>
              <p:cNvSpPr txBox="1"/>
              <p:nvPr/>
            </p:nvSpPr>
            <p:spPr>
              <a:xfrm>
                <a:off x="1475184" y="3879601"/>
                <a:ext cx="1390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B298D3-2BAB-AE47-8303-39F97294A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184" y="3879601"/>
                <a:ext cx="1390765" cy="276999"/>
              </a:xfrm>
              <a:prstGeom prst="rect">
                <a:avLst/>
              </a:prstGeom>
              <a:blipFill>
                <a:blip r:embed="rId10"/>
                <a:stretch>
                  <a:fillRect l="-3604" r="-45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F46608-EB1A-5C43-9082-53D52C6C671E}"/>
                  </a:ext>
                </a:extLst>
              </p:cNvPr>
              <p:cNvSpPr txBox="1"/>
              <p:nvPr/>
            </p:nvSpPr>
            <p:spPr>
              <a:xfrm>
                <a:off x="4983958" y="3873766"/>
                <a:ext cx="381431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)=(1,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F46608-EB1A-5C43-9082-53D52C6C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8" y="3873766"/>
                <a:ext cx="3814314" cy="280718"/>
              </a:xfrm>
              <a:prstGeom prst="rect">
                <a:avLst/>
              </a:prstGeom>
              <a:blipFill>
                <a:blip r:embed="rId11"/>
                <a:stretch>
                  <a:fillRect l="-993" r="-132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510AAC-89A5-B448-BBEC-D8B10D2FDE63}"/>
                  </a:ext>
                </a:extLst>
              </p:cNvPr>
              <p:cNvSpPr/>
              <p:nvPr/>
            </p:nvSpPr>
            <p:spPr>
              <a:xfrm>
                <a:off x="4811267" y="4360069"/>
                <a:ext cx="6684266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510AAC-89A5-B448-BBEC-D8B10D2FD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267" y="4360069"/>
                <a:ext cx="6684266" cy="3730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3E0EEA-921B-4B44-A9CE-ED57C9744301}"/>
                  </a:ext>
                </a:extLst>
              </p:cNvPr>
              <p:cNvSpPr txBox="1"/>
              <p:nvPr/>
            </p:nvSpPr>
            <p:spPr>
              <a:xfrm>
                <a:off x="838200" y="5132209"/>
                <a:ext cx="558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 we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3E0EEA-921B-4B44-A9CE-ED57C9744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2209"/>
                <a:ext cx="5580502" cy="369332"/>
              </a:xfrm>
              <a:prstGeom prst="rect">
                <a:avLst/>
              </a:prstGeom>
              <a:blipFill>
                <a:blip r:embed="rId13"/>
                <a:stretch>
                  <a:fillRect l="-90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38DDAD-6144-2F4F-9662-1A66C4D469BD}"/>
                  </a:ext>
                </a:extLst>
              </p:cNvPr>
              <p:cNvSpPr txBox="1"/>
              <p:nvPr/>
            </p:nvSpPr>
            <p:spPr>
              <a:xfrm>
                <a:off x="6282020" y="5132209"/>
                <a:ext cx="3700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i.e., without explicit knowledge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38DDAD-6144-2F4F-9662-1A66C4D46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20" y="5132209"/>
                <a:ext cx="3700180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3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5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5A161-B0A6-0F42-BCEE-3B03B1FF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AB244-AF4A-E847-91C9-33A4C341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F7EEE-09BD-A245-A5C9-EA97AE67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997572-AC73-4B4D-90CB-4AD96874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890"/>
            <a:ext cx="10515600" cy="98504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Generalized inner product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514F4-B5C4-5E4B-B95E-B4031242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9FBB0E-7E81-FC42-997D-93E64BAC0751}"/>
                  </a:ext>
                </a:extLst>
              </p:cNvPr>
              <p:cNvSpPr txBox="1"/>
              <p:nvPr/>
            </p:nvSpPr>
            <p:spPr>
              <a:xfrm>
                <a:off x="1050131" y="1478756"/>
                <a:ext cx="4161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Consider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9FBB0E-7E81-FC42-997D-93E64BAC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1" y="1478756"/>
                <a:ext cx="4161717" cy="369332"/>
              </a:xfrm>
              <a:prstGeom prst="rect">
                <a:avLst/>
              </a:prstGeom>
              <a:blipFill>
                <a:blip r:embed="rId3"/>
                <a:stretch>
                  <a:fillRect l="-122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952BDEBD-C8C6-4746-9CDB-D72948ABE27A}"/>
              </a:ext>
            </a:extLst>
          </p:cNvPr>
          <p:cNvSpPr/>
          <p:nvPr/>
        </p:nvSpPr>
        <p:spPr>
          <a:xfrm>
            <a:off x="5379244" y="1370528"/>
            <a:ext cx="192882" cy="477560"/>
          </a:xfrm>
          <a:prstGeom prst="leftBrace">
            <a:avLst>
              <a:gd name="adj1" fmla="val 416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5FC84-0DD7-FC49-9B90-5185D8A6A640}"/>
              </a:ext>
            </a:extLst>
          </p:cNvPr>
          <p:cNvSpPr txBox="1"/>
          <p:nvPr/>
        </p:nvSpPr>
        <p:spPr>
          <a:xfrm>
            <a:off x="5643563" y="1275934"/>
            <a:ext cx="3624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It’s just a function, not inner product in X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560167-AB4F-3942-AC1A-87A66D0C19B5}"/>
              </a:ext>
            </a:extLst>
          </p:cNvPr>
          <p:cNvSpPr txBox="1"/>
          <p:nvPr/>
        </p:nvSpPr>
        <p:spPr>
          <a:xfrm>
            <a:off x="5643563" y="1583711"/>
            <a:ext cx="4425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don’t know if it is the inner product in any other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C2C6A3-93CD-3243-B78C-ABE706383AAA}"/>
                  </a:ext>
                </a:extLst>
              </p:cNvPr>
              <p:cNvSpPr/>
              <p:nvPr/>
            </p:nvSpPr>
            <p:spPr>
              <a:xfrm>
                <a:off x="3595765" y="2050910"/>
                <a:ext cx="2480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C2C6A3-93CD-3243-B78C-ABE706383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65" y="2050910"/>
                <a:ext cx="2480744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E5D901-3CE1-CB4B-98F0-61A02C669281}"/>
                  </a:ext>
                </a:extLst>
              </p:cNvPr>
              <p:cNvSpPr/>
              <p:nvPr/>
            </p:nvSpPr>
            <p:spPr>
              <a:xfrm>
                <a:off x="3595765" y="2568755"/>
                <a:ext cx="5486438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9E5D901-3CE1-CB4B-98F0-61A02C669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65" y="2568755"/>
                <a:ext cx="5486438" cy="373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F76EC1-0047-BB43-8D42-8D75FF849303}"/>
              </a:ext>
            </a:extLst>
          </p:cNvPr>
          <p:cNvCxnSpPr/>
          <p:nvPr/>
        </p:nvCxnSpPr>
        <p:spPr>
          <a:xfrm>
            <a:off x="5955065" y="2927519"/>
            <a:ext cx="1857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25FAE9-215B-AF4B-8D7C-5D772720293E}"/>
              </a:ext>
            </a:extLst>
          </p:cNvPr>
          <p:cNvCxnSpPr/>
          <p:nvPr/>
        </p:nvCxnSpPr>
        <p:spPr>
          <a:xfrm>
            <a:off x="6857559" y="2921337"/>
            <a:ext cx="1857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8F895B-90BC-B040-A447-012D08A2B87D}"/>
              </a:ext>
            </a:extLst>
          </p:cNvPr>
          <p:cNvCxnSpPr/>
          <p:nvPr/>
        </p:nvCxnSpPr>
        <p:spPr>
          <a:xfrm>
            <a:off x="7774340" y="2921337"/>
            <a:ext cx="18573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D4B6E6-174C-2D42-B092-9C7FEA13F034}"/>
              </a:ext>
            </a:extLst>
          </p:cNvPr>
          <p:cNvSpPr txBox="1"/>
          <p:nvPr/>
        </p:nvSpPr>
        <p:spPr>
          <a:xfrm>
            <a:off x="3721894" y="3186113"/>
            <a:ext cx="282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still an inner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1DDCFC-2248-C047-917C-606FC846E9CD}"/>
                  </a:ext>
                </a:extLst>
              </p:cNvPr>
              <p:cNvSpPr txBox="1"/>
              <p:nvPr/>
            </p:nvSpPr>
            <p:spPr>
              <a:xfrm>
                <a:off x="2743200" y="3615086"/>
                <a:ext cx="4019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we use such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transformation: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1DDCFC-2248-C047-917C-606FC846E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615086"/>
                <a:ext cx="4019242" cy="369332"/>
              </a:xfrm>
              <a:prstGeom prst="rect">
                <a:avLst/>
              </a:prstGeom>
              <a:blipFill>
                <a:blip r:embed="rId6"/>
                <a:stretch>
                  <a:fillRect l="-1266" t="-6667" r="-31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96BCB-9A05-FF49-8C14-849DB0E86E3D}"/>
                  </a:ext>
                </a:extLst>
              </p:cNvPr>
              <p:cNvSpPr txBox="1"/>
              <p:nvPr/>
            </p:nvSpPr>
            <p:spPr>
              <a:xfrm>
                <a:off x="3918708" y="4261345"/>
                <a:ext cx="3453574" cy="30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96BCB-9A05-FF49-8C14-849DB0E8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08" y="4261345"/>
                <a:ext cx="3453574" cy="309828"/>
              </a:xfrm>
              <a:prstGeom prst="rect">
                <a:avLst/>
              </a:prstGeom>
              <a:blipFill>
                <a:blip r:embed="rId7"/>
                <a:stretch>
                  <a:fillRect l="-368" r="-183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5E636B-5037-EB42-BD2A-57DA44852C48}"/>
                  </a:ext>
                </a:extLst>
              </p:cNvPr>
              <p:cNvSpPr txBox="1"/>
              <p:nvPr/>
            </p:nvSpPr>
            <p:spPr>
              <a:xfrm>
                <a:off x="3918708" y="4768202"/>
                <a:ext cx="3848489" cy="30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′=(1,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5E636B-5037-EB42-BD2A-57DA44852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08" y="4768202"/>
                <a:ext cx="3848489" cy="309828"/>
              </a:xfrm>
              <a:prstGeom prst="rect">
                <a:avLst/>
              </a:prstGeom>
              <a:blipFill>
                <a:blip r:embed="rId8"/>
                <a:stretch>
                  <a:fillRect l="-1316" r="-131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4B98A39-80BE-4147-BB84-33FD68CEB243}"/>
              </a:ext>
            </a:extLst>
          </p:cNvPr>
          <p:cNvSpPr txBox="1"/>
          <p:nvPr/>
        </p:nvSpPr>
        <p:spPr>
          <a:xfrm>
            <a:off x="2743200" y="5521380"/>
            <a:ext cx="562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becomes handy when raising to higher order space</a:t>
            </a:r>
          </a:p>
        </p:txBody>
      </p:sp>
    </p:spTree>
    <p:extLst>
      <p:ext uri="{BB962C8B-B14F-4D97-AF65-F5344CB8AC3E}">
        <p14:creationId xmlns:p14="http://schemas.microsoft.com/office/powerpoint/2010/main" val="22476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48B6-97CD-EE44-844D-A1E24B7A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78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Polynomial kernel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4BBC4-96FE-C44A-8B2A-74A5CBA9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CB5D-659F-E14B-BF11-545D56DF099D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F24EF-419A-C140-AF26-1CC23F6A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 @SDSU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AB00-0934-B645-9903-FB523E74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24543-7D3F-0649-BF91-D8C696DDAB3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DDC50-EE33-C040-AFA6-0ED2E5C2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461" y="150494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99504C-8C3C-9D4D-B7D1-E2AC5C9D3A2B}"/>
                  </a:ext>
                </a:extLst>
              </p:cNvPr>
              <p:cNvSpPr txBox="1"/>
              <p:nvPr/>
            </p:nvSpPr>
            <p:spPr>
              <a:xfrm>
                <a:off x="1963271" y="1369152"/>
                <a:ext cx="4838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 polynomial transformation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99504C-8C3C-9D4D-B7D1-E2AC5C9D3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71" y="1369152"/>
                <a:ext cx="4838569" cy="276999"/>
              </a:xfrm>
              <a:prstGeom prst="rect">
                <a:avLst/>
              </a:prstGeom>
              <a:blipFill>
                <a:blip r:embed="rId3"/>
                <a:stretch>
                  <a:fillRect l="-1571" t="-27273" r="-78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49844A6-BB38-994A-8C04-860F65275B19}"/>
              </a:ext>
            </a:extLst>
          </p:cNvPr>
          <p:cNvSpPr txBox="1"/>
          <p:nvPr/>
        </p:nvSpPr>
        <p:spPr>
          <a:xfrm>
            <a:off x="838200" y="1891552"/>
            <a:ext cx="245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equivalent kernel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77C663-2116-744A-8EC8-4A4D3E6F2AF2}"/>
                  </a:ext>
                </a:extLst>
              </p:cNvPr>
              <p:cNvSpPr/>
              <p:nvPr/>
            </p:nvSpPr>
            <p:spPr>
              <a:xfrm>
                <a:off x="838200" y="1320516"/>
                <a:ext cx="987450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77C663-2116-744A-8EC8-4A4D3E6F2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0516"/>
                <a:ext cx="987450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CA3AC0-48B6-F540-B785-DF4A16ECD9E3}"/>
                  </a:ext>
                </a:extLst>
              </p:cNvPr>
              <p:cNvSpPr/>
              <p:nvPr/>
            </p:nvSpPr>
            <p:spPr>
              <a:xfrm>
                <a:off x="3581400" y="1891552"/>
                <a:ext cx="2508059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CA3AC0-48B6-F540-B785-DF4A16ECD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891552"/>
                <a:ext cx="2508059" cy="37555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62CC26-80BB-0442-83A9-629221AAF950}"/>
                  </a:ext>
                </a:extLst>
              </p:cNvPr>
              <p:cNvSpPr/>
              <p:nvPr/>
            </p:nvSpPr>
            <p:spPr>
              <a:xfrm>
                <a:off x="4456377" y="2322517"/>
                <a:ext cx="3855286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62CC26-80BB-0442-83A9-629221AAF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77" y="2322517"/>
                <a:ext cx="3855286" cy="370230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7A8F9F00-2A31-F54F-B432-8C90F2EF7C51}"/>
              </a:ext>
            </a:extLst>
          </p:cNvPr>
          <p:cNvSpPr/>
          <p:nvPr/>
        </p:nvSpPr>
        <p:spPr>
          <a:xfrm>
            <a:off x="5029200" y="2788024"/>
            <a:ext cx="340659" cy="35858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DAD71-AC37-0C43-8BE4-DEF0C5691A21}"/>
              </a:ext>
            </a:extLst>
          </p:cNvPr>
          <p:cNvSpPr txBox="1"/>
          <p:nvPr/>
        </p:nvSpPr>
        <p:spPr>
          <a:xfrm>
            <a:off x="4824561" y="3247857"/>
            <a:ext cx="3180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is a rather simple computation:</a:t>
            </a:r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3E4B2372-9E6F-4C45-9288-25D5489DB242}"/>
              </a:ext>
            </a:extLst>
          </p:cNvPr>
          <p:cNvSpPr/>
          <p:nvPr/>
        </p:nvSpPr>
        <p:spPr>
          <a:xfrm>
            <a:off x="5016319" y="4228535"/>
            <a:ext cx="358588" cy="564777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E51E4-DB5F-F948-B008-70B7E72BA97B}"/>
              </a:ext>
            </a:extLst>
          </p:cNvPr>
          <p:cNvSpPr txBox="1"/>
          <p:nvPr/>
        </p:nvSpPr>
        <p:spPr>
          <a:xfrm>
            <a:off x="4811680" y="4925763"/>
            <a:ext cx="3980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Don’t need to actually expand the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52481-4884-0747-A282-DE80886E7282}"/>
                  </a:ext>
                </a:extLst>
              </p:cNvPr>
              <p:cNvSpPr txBox="1"/>
              <p:nvPr/>
            </p:nvSpPr>
            <p:spPr>
              <a:xfrm>
                <a:off x="4824561" y="3624596"/>
                <a:ext cx="4074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sum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/>
                  <a:t> products, and raise to the power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52481-4884-0747-A282-DE80886E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561" y="3624596"/>
                <a:ext cx="4074192" cy="338554"/>
              </a:xfrm>
              <a:prstGeom prst="rect">
                <a:avLst/>
              </a:prstGeom>
              <a:blipFill>
                <a:blip r:embed="rId7"/>
                <a:stretch>
                  <a:fillRect l="-62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5753B0D-D025-CC46-910C-BA81EFC8DEF5}"/>
              </a:ext>
            </a:extLst>
          </p:cNvPr>
          <p:cNvSpPr txBox="1"/>
          <p:nvPr/>
        </p:nvSpPr>
        <p:spPr>
          <a:xfrm>
            <a:off x="1412158" y="5638684"/>
            <a:ext cx="2402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Scales can be adjusted: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726498B-DD45-F843-801A-CBF70AEF7D89}"/>
                  </a:ext>
                </a:extLst>
              </p:cNvPr>
              <p:cNvSpPr/>
              <p:nvPr/>
            </p:nvSpPr>
            <p:spPr>
              <a:xfrm>
                <a:off x="3952452" y="5638684"/>
                <a:ext cx="2661883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726498B-DD45-F843-801A-CBF70AEF7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452" y="5638684"/>
                <a:ext cx="2661883" cy="37555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98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1491</Words>
  <Application>Microsoft Macintosh PowerPoint</Application>
  <PresentationFormat>Widescreen</PresentationFormat>
  <Paragraphs>280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Apple Symbols</vt:lpstr>
      <vt:lpstr>Arial</vt:lpstr>
      <vt:lpstr>Calibri</vt:lpstr>
      <vt:lpstr>Calibri Light</vt:lpstr>
      <vt:lpstr>Cambria Math</vt:lpstr>
      <vt:lpstr>Wingdings</vt:lpstr>
      <vt:lpstr>Office Theme</vt:lpstr>
      <vt:lpstr>Lecture 23: Support Vector Machine (Part 2)</vt:lpstr>
      <vt:lpstr>Outline</vt:lpstr>
      <vt:lpstr>Dealing with non-linearly separable data</vt:lpstr>
      <vt:lpstr>Using z instead of x</vt:lpstr>
      <vt:lpstr>Support vectors in Z space</vt:lpstr>
      <vt:lpstr>What do we need from Z space?</vt:lpstr>
      <vt:lpstr>Generalized inner product</vt:lpstr>
      <vt:lpstr>Generalized inner product (cont.)</vt:lpstr>
      <vt:lpstr>Polynomial kernel</vt:lpstr>
      <vt:lpstr>Even less knowledge about Z space</vt:lpstr>
      <vt:lpstr>Kernel formulation of SVM</vt:lpstr>
      <vt:lpstr>Kernel formulation of SVM (cont.)</vt:lpstr>
      <vt:lpstr>Dealing with non-linearly separable data</vt:lpstr>
      <vt:lpstr>Two types of non-separable data</vt:lpstr>
      <vt:lpstr>Violation of margin</vt:lpstr>
      <vt:lpstr>New optimization goal</vt:lpstr>
      <vt:lpstr>New Lagrangian</vt:lpstr>
      <vt:lpstr>Solution</vt:lpstr>
      <vt:lpstr>Types of support vectors</vt:lpstr>
      <vt:lpstr>Choose proper hyperparameters</vt:lpstr>
      <vt:lpstr>Recap of SVM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22: Support Vector Machine (Part 2)</dc:title>
  <dc:creator>Microsoft Office User</dc:creator>
  <cp:lastModifiedBy>Yang Xu</cp:lastModifiedBy>
  <cp:revision>234</cp:revision>
  <dcterms:created xsi:type="dcterms:W3CDTF">2018-11-26T18:35:09Z</dcterms:created>
  <dcterms:modified xsi:type="dcterms:W3CDTF">2018-11-29T05:27:57Z</dcterms:modified>
</cp:coreProperties>
</file>